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AD2"/>
          </a:solidFill>
        </a:fill>
      </a:tcStyle>
    </a:wholeTbl>
    <a:band2H>
      <a:tcTxStyle b="def" i="def"/>
      <a:tcStyle>
        <a:tcBdr/>
        <a:fill>
          <a:solidFill>
            <a:srgbClr val="F2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1CD"/>
          </a:solidFill>
        </a:fill>
      </a:tcStyle>
    </a:wholeTbl>
    <a:band2H>
      <a:tcTxStyle b="def" i="def"/>
      <a:tcStyle>
        <a:tcBdr/>
        <a:fill>
          <a:solidFill>
            <a:srgbClr val="FA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DEE"/>
          </a:solidFill>
        </a:fill>
      </a:tcStyle>
    </a:wholeTbl>
    <a:band2H>
      <a:tcTxStyle b="def" i="def"/>
      <a:tcStyle>
        <a:tcBdr/>
        <a:fill>
          <a:solidFill>
            <a:srgbClr val="F7E8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Shape 4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23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6" name="Group 6"/>
          <p:cNvGrpSpPr/>
          <p:nvPr/>
        </p:nvGrpSpPr>
        <p:grpSpPr>
          <a:xfrm>
            <a:off x="0" y="0"/>
            <a:ext cx="12192001" cy="6858000"/>
            <a:chOff x="0" y="0"/>
            <a:chExt cx="12192000" cy="6858000"/>
          </a:xfrm>
        </p:grpSpPr>
        <p:sp>
          <p:nvSpPr>
            <p:cNvPr id="34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7" name="Title Text"/>
          <p:cNvSpPr txBox="1"/>
          <p:nvPr>
            <p:ph type="title"/>
          </p:nvPr>
        </p:nvSpPr>
        <p:spPr>
          <a:xfrm>
            <a:off x="1154954" y="2099733"/>
            <a:ext cx="8825660" cy="267764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Rectangle 1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232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7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8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9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0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42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252" name="Group 8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24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4" name="Oval 16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5" name="Oval 17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6" name="Oval 18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7" name="Oval 19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8" name="Oval 20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9" name="Freeform 5"/>
            <p:cNvSpPr/>
            <p:nvPr/>
          </p:nvSpPr>
          <p:spPr>
            <a:xfrm rot="10371525">
              <a:off x="263766" y="4438251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0" name="Freeform 5"/>
            <p:cNvSpPr/>
            <p:nvPr/>
          </p:nvSpPr>
          <p:spPr>
            <a:xfrm rot="10800000">
              <a:off x="459506" y="321129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1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3" name="Title Text"/>
          <p:cNvSpPr txBox="1"/>
          <p:nvPr>
            <p:ph type="title"/>
          </p:nvPr>
        </p:nvSpPr>
        <p:spPr>
          <a:xfrm>
            <a:off x="1154954" y="4969926"/>
            <a:ext cx="8825659" cy="56673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254" name="Picture Placeholder 2"/>
          <p:cNvSpPr/>
          <p:nvPr>
            <p:ph type="pic" sz="half" idx="21"/>
          </p:nvPr>
        </p:nvSpPr>
        <p:spPr>
          <a:xfrm>
            <a:off x="1154954" y="685800"/>
            <a:ext cx="8825659" cy="3429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55" name="Body Level One…"/>
          <p:cNvSpPr txBox="1"/>
          <p:nvPr>
            <p:ph type="body" sz="quarter" idx="1"/>
          </p:nvPr>
        </p:nvSpPr>
        <p:spPr>
          <a:xfrm>
            <a:off x="1154954" y="5536665"/>
            <a:ext cx="8825659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2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2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2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2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264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5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6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7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8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9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0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1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2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4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284" name="Group 6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27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" name="Oval 13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Oval 15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" name="Oval 17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Oval 18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1" name="Freeform 5"/>
            <p:cNvSpPr/>
            <p:nvPr/>
          </p:nvSpPr>
          <p:spPr>
            <a:xfrm rot="21010067">
              <a:off x="8490951" y="2714874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Freeform 5"/>
            <p:cNvSpPr/>
            <p:nvPr/>
          </p:nvSpPr>
          <p:spPr>
            <a:xfrm>
              <a:off x="455612" y="2801318"/>
              <a:ext cx="11277601" cy="360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97"/>
                  </a:lnTo>
                  <a:lnTo>
                    <a:pt x="21600" y="21600"/>
                  </a:lnTo>
                  <a:lnTo>
                    <a:pt x="21600" y="11"/>
                  </a:lnTo>
                  <a:lnTo>
                    <a:pt x="21110" y="247"/>
                  </a:lnTo>
                  <a:lnTo>
                    <a:pt x="20622" y="476"/>
                  </a:lnTo>
                  <a:lnTo>
                    <a:pt x="20131" y="696"/>
                  </a:lnTo>
                  <a:lnTo>
                    <a:pt x="19639" y="886"/>
                  </a:lnTo>
                  <a:lnTo>
                    <a:pt x="19148" y="1076"/>
                  </a:lnTo>
                  <a:lnTo>
                    <a:pt x="18656" y="1256"/>
                  </a:lnTo>
                  <a:lnTo>
                    <a:pt x="18170" y="1408"/>
                  </a:lnTo>
                  <a:lnTo>
                    <a:pt x="17677" y="1552"/>
                  </a:lnTo>
                  <a:lnTo>
                    <a:pt x="17187" y="1685"/>
                  </a:lnTo>
                  <a:lnTo>
                    <a:pt x="16705" y="1800"/>
                  </a:lnTo>
                  <a:lnTo>
                    <a:pt x="16217" y="1914"/>
                  </a:lnTo>
                  <a:lnTo>
                    <a:pt x="15736" y="2009"/>
                  </a:lnTo>
                  <a:lnTo>
                    <a:pt x="15254" y="2085"/>
                  </a:lnTo>
                  <a:lnTo>
                    <a:pt x="14774" y="2161"/>
                  </a:lnTo>
                  <a:lnTo>
                    <a:pt x="14299" y="2226"/>
                  </a:lnTo>
                  <a:lnTo>
                    <a:pt x="13828" y="2275"/>
                  </a:lnTo>
                  <a:lnTo>
                    <a:pt x="13357" y="2313"/>
                  </a:lnTo>
                  <a:lnTo>
                    <a:pt x="12891" y="2351"/>
                  </a:lnTo>
                  <a:lnTo>
                    <a:pt x="11971" y="2389"/>
                  </a:lnTo>
                  <a:lnTo>
                    <a:pt x="11517" y="2398"/>
                  </a:lnTo>
                  <a:lnTo>
                    <a:pt x="11068" y="2389"/>
                  </a:lnTo>
                  <a:lnTo>
                    <a:pt x="10623" y="2389"/>
                  </a:lnTo>
                  <a:lnTo>
                    <a:pt x="10182" y="2370"/>
                  </a:lnTo>
                  <a:lnTo>
                    <a:pt x="9750" y="2340"/>
                  </a:lnTo>
                  <a:lnTo>
                    <a:pt x="9323" y="2313"/>
                  </a:lnTo>
                  <a:lnTo>
                    <a:pt x="8904" y="2283"/>
                  </a:lnTo>
                  <a:lnTo>
                    <a:pt x="8487" y="2237"/>
                  </a:lnTo>
                  <a:lnTo>
                    <a:pt x="8076" y="2188"/>
                  </a:lnTo>
                  <a:lnTo>
                    <a:pt x="7674" y="2142"/>
                  </a:lnTo>
                  <a:lnTo>
                    <a:pt x="6890" y="2017"/>
                  </a:lnTo>
                  <a:lnTo>
                    <a:pt x="6139" y="1884"/>
                  </a:lnTo>
                  <a:lnTo>
                    <a:pt x="5417" y="1742"/>
                  </a:lnTo>
                  <a:lnTo>
                    <a:pt x="4735" y="1590"/>
                  </a:lnTo>
                  <a:lnTo>
                    <a:pt x="4082" y="1427"/>
                  </a:lnTo>
                  <a:lnTo>
                    <a:pt x="3478" y="1256"/>
                  </a:lnTo>
                  <a:lnTo>
                    <a:pt x="2910" y="1085"/>
                  </a:lnTo>
                  <a:lnTo>
                    <a:pt x="2387" y="913"/>
                  </a:lnTo>
                  <a:lnTo>
                    <a:pt x="1907" y="753"/>
                  </a:lnTo>
                  <a:lnTo>
                    <a:pt x="1482" y="601"/>
                  </a:lnTo>
                  <a:lnTo>
                    <a:pt x="1097" y="457"/>
                  </a:lnTo>
                  <a:lnTo>
                    <a:pt x="773" y="334"/>
                  </a:lnTo>
                  <a:lnTo>
                    <a:pt x="501" y="220"/>
                  </a:lnTo>
                  <a:lnTo>
                    <a:pt x="12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5" name="Title Text"/>
          <p:cNvSpPr txBox="1"/>
          <p:nvPr>
            <p:ph type="title"/>
          </p:nvPr>
        </p:nvSpPr>
        <p:spPr>
          <a:xfrm>
            <a:off x="1148797" y="1063416"/>
            <a:ext cx="8831817" cy="137298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286" name="Body Level One…"/>
          <p:cNvSpPr txBox="1"/>
          <p:nvPr>
            <p:ph type="body" sz="half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7" name="Rectangle 12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295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6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2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5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15" name="Group 2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30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Oval 19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8" name="Oval 21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Oval 22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0" name="Oval 23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1" name="Oval 24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2" name="Freeform 5"/>
            <p:cNvSpPr/>
            <p:nvPr/>
          </p:nvSpPr>
          <p:spPr>
            <a:xfrm rot="21010067">
              <a:off x="8490951" y="41851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3" name="Freeform 5"/>
            <p:cNvSpPr/>
            <p:nvPr/>
          </p:nvSpPr>
          <p:spPr>
            <a:xfrm>
              <a:off x="455612" y="4241801"/>
              <a:ext cx="11277601" cy="233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6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16" name="TextBox 15"/>
          <p:cNvSpPr txBox="1"/>
          <p:nvPr/>
        </p:nvSpPr>
        <p:spPr>
          <a:xfrm>
            <a:off x="927285" y="607335"/>
            <a:ext cx="710473" cy="144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317" name="TextBox 12"/>
          <p:cNvSpPr txBox="1"/>
          <p:nvPr/>
        </p:nvSpPr>
        <p:spPr>
          <a:xfrm>
            <a:off x="9930177" y="2613786"/>
            <a:ext cx="561324" cy="144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318" name="Title Text"/>
          <p:cNvSpPr txBox="1"/>
          <p:nvPr>
            <p:ph type="title"/>
          </p:nvPr>
        </p:nvSpPr>
        <p:spPr>
          <a:xfrm>
            <a:off x="1581877" y="982134"/>
            <a:ext cx="8453907" cy="269663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19" name="Body Level One…"/>
          <p:cNvSpPr txBox="1"/>
          <p:nvPr>
            <p:ph type="body" sz="quarter" idx="1"/>
          </p:nvPr>
        </p:nvSpPr>
        <p:spPr>
          <a:xfrm>
            <a:off x="1945944" y="3678766"/>
            <a:ext cx="7731220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Text Placeholder 3"/>
          <p:cNvSpPr/>
          <p:nvPr>
            <p:ph type="body" sz="quarter" idx="21"/>
          </p:nvPr>
        </p:nvSpPr>
        <p:spPr>
          <a:xfrm>
            <a:off x="1154954" y="5029198"/>
            <a:ext cx="9244897" cy="997858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321" name="Rectangle 18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329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0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1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2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3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4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5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6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9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49" name="Group 8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340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1" name="Oval 14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2" name="Oval 15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3" name="Oval 16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4" name="Oval 17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5" name="Oval 18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6" name="Freeform 5"/>
            <p:cNvSpPr/>
            <p:nvPr/>
          </p:nvSpPr>
          <p:spPr>
            <a:xfrm rot="21010067">
              <a:off x="8490951" y="4193583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7" name="Freeform 5"/>
            <p:cNvSpPr/>
            <p:nvPr/>
          </p:nvSpPr>
          <p:spPr>
            <a:xfrm>
              <a:off x="455612" y="4241801"/>
              <a:ext cx="11277601" cy="233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6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8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50" name="Title Text"/>
          <p:cNvSpPr txBox="1"/>
          <p:nvPr>
            <p:ph type="title"/>
          </p:nvPr>
        </p:nvSpPr>
        <p:spPr>
          <a:xfrm>
            <a:off x="1154954" y="2370666"/>
            <a:ext cx="8825660" cy="182251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51" name="Body Level One…"/>
          <p:cNvSpPr txBox="1"/>
          <p:nvPr>
            <p:ph type="body" sz="quarter" idx="1"/>
          </p:nvPr>
        </p:nvSpPr>
        <p:spPr>
          <a:xfrm>
            <a:off x="1154954" y="5024966"/>
            <a:ext cx="882565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360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1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2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3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4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5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6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7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8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70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71" name="Title Text"/>
          <p:cNvSpPr txBox="1"/>
          <p:nvPr>
            <p:ph type="title"/>
          </p:nvPr>
        </p:nvSpPr>
        <p:spPr>
          <a:xfrm>
            <a:off x="1154954" y="973667"/>
            <a:ext cx="8825659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72" name="Body Level One…"/>
          <p:cNvSpPr txBox="1"/>
          <p:nvPr>
            <p:ph type="body" sz="quarter" idx="1"/>
          </p:nvPr>
        </p:nvSpPr>
        <p:spPr>
          <a:xfrm>
            <a:off x="1154954" y="2603501"/>
            <a:ext cx="314187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" name="Text Placeholder 3"/>
          <p:cNvSpPr/>
          <p:nvPr>
            <p:ph type="body" sz="quarter" idx="21"/>
          </p:nvPr>
        </p:nvSpPr>
        <p:spPr>
          <a:xfrm>
            <a:off x="1154952" y="3179764"/>
            <a:ext cx="3141880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374" name="Text Placeholder 4"/>
          <p:cNvSpPr/>
          <p:nvPr>
            <p:ph type="body" sz="quarter" idx="22"/>
          </p:nvPr>
        </p:nvSpPr>
        <p:spPr>
          <a:xfrm>
            <a:off x="4512721" y="2603500"/>
            <a:ext cx="3147010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</a:p>
        </p:txBody>
      </p:sp>
      <p:sp>
        <p:nvSpPr>
          <p:cNvPr id="375" name="Text Placeholder 3"/>
          <p:cNvSpPr/>
          <p:nvPr>
            <p:ph type="body" sz="quarter" idx="23"/>
          </p:nvPr>
        </p:nvSpPr>
        <p:spPr>
          <a:xfrm>
            <a:off x="4512721" y="3179763"/>
            <a:ext cx="3147010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376" name="Text Placeholder 4"/>
          <p:cNvSpPr/>
          <p:nvPr>
            <p:ph type="body" sz="quarter" idx="24"/>
          </p:nvPr>
        </p:nvSpPr>
        <p:spPr>
          <a:xfrm>
            <a:off x="7888134" y="2603500"/>
            <a:ext cx="314573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</a:p>
        </p:txBody>
      </p:sp>
      <p:sp>
        <p:nvSpPr>
          <p:cNvPr id="377" name="Text Placeholder 3"/>
          <p:cNvSpPr/>
          <p:nvPr>
            <p:ph type="body" sz="quarter" idx="25"/>
          </p:nvPr>
        </p:nvSpPr>
        <p:spPr>
          <a:xfrm>
            <a:off x="7888329" y="3179761"/>
            <a:ext cx="3145537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378" name="Straight Connector 16"/>
          <p:cNvSpPr/>
          <p:nvPr/>
        </p:nvSpPr>
        <p:spPr>
          <a:xfrm flipH="1">
            <a:off x="4403971" y="2569632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9" name="Straight Connector 17"/>
          <p:cNvSpPr/>
          <p:nvPr/>
        </p:nvSpPr>
        <p:spPr>
          <a:xfrm>
            <a:off x="7772400" y="2569632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38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8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9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0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1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2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3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4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97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98" name="Title Text"/>
          <p:cNvSpPr txBox="1"/>
          <p:nvPr>
            <p:ph type="title"/>
          </p:nvPr>
        </p:nvSpPr>
        <p:spPr>
          <a:xfrm>
            <a:off x="1154954" y="973667"/>
            <a:ext cx="8825659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99" name="Body Level One…"/>
          <p:cNvSpPr txBox="1"/>
          <p:nvPr>
            <p:ph type="body" sz="quarter" idx="1"/>
          </p:nvPr>
        </p:nvSpPr>
        <p:spPr>
          <a:xfrm>
            <a:off x="1154954" y="4532843"/>
            <a:ext cx="305043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Picture Placeholder 2"/>
          <p:cNvSpPr/>
          <p:nvPr>
            <p:ph type="pic" sz="quarter" idx="21"/>
          </p:nvPr>
        </p:nvSpPr>
        <p:spPr>
          <a:xfrm>
            <a:off x="1334552" y="2603500"/>
            <a:ext cx="2691244" cy="159151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01" name="Text Placeholder 3"/>
          <p:cNvSpPr/>
          <p:nvPr>
            <p:ph type="body" sz="quarter" idx="22"/>
          </p:nvPr>
        </p:nvSpPr>
        <p:spPr>
          <a:xfrm>
            <a:off x="1154954" y="5109105"/>
            <a:ext cx="3050439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402" name="Text Placeholder 4"/>
          <p:cNvSpPr/>
          <p:nvPr>
            <p:ph type="body" sz="quarter" idx="23"/>
          </p:nvPr>
        </p:nvSpPr>
        <p:spPr>
          <a:xfrm>
            <a:off x="4568864" y="4532843"/>
            <a:ext cx="3050439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</a:p>
        </p:txBody>
      </p:sp>
      <p:sp>
        <p:nvSpPr>
          <p:cNvPr id="403" name="Picture Placeholder 2"/>
          <p:cNvSpPr/>
          <p:nvPr>
            <p:ph type="pic" sz="quarter" idx="24"/>
          </p:nvPr>
        </p:nvSpPr>
        <p:spPr>
          <a:xfrm>
            <a:off x="4748462" y="2603500"/>
            <a:ext cx="2691244" cy="159151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04" name="Text Placeholder 3"/>
          <p:cNvSpPr/>
          <p:nvPr>
            <p:ph type="body" sz="quarter" idx="25"/>
          </p:nvPr>
        </p:nvSpPr>
        <p:spPr>
          <a:xfrm>
            <a:off x="4570171" y="5109104"/>
            <a:ext cx="3050439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405" name="Text Placeholder 4"/>
          <p:cNvSpPr/>
          <p:nvPr>
            <p:ph type="body" sz="quarter" idx="26"/>
          </p:nvPr>
        </p:nvSpPr>
        <p:spPr>
          <a:xfrm>
            <a:off x="7982774" y="4532845"/>
            <a:ext cx="3051096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</a:p>
        </p:txBody>
      </p:sp>
      <p:sp>
        <p:nvSpPr>
          <p:cNvPr id="406" name="Picture Placeholder 2"/>
          <p:cNvSpPr/>
          <p:nvPr>
            <p:ph type="pic" sz="quarter" idx="27"/>
          </p:nvPr>
        </p:nvSpPr>
        <p:spPr>
          <a:xfrm>
            <a:off x="8163031" y="2603500"/>
            <a:ext cx="2691243" cy="159151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07" name="Text Placeholder 3"/>
          <p:cNvSpPr/>
          <p:nvPr>
            <p:ph type="body" sz="quarter" idx="28"/>
          </p:nvPr>
        </p:nvSpPr>
        <p:spPr>
          <a:xfrm>
            <a:off x="7982774" y="5109104"/>
            <a:ext cx="3051097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408" name="Straight Connector 42"/>
          <p:cNvSpPr/>
          <p:nvPr/>
        </p:nvSpPr>
        <p:spPr>
          <a:xfrm flipH="1">
            <a:off x="4405831" y="2569632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9" name="Straight Connector 43"/>
          <p:cNvSpPr/>
          <p:nvPr/>
        </p:nvSpPr>
        <p:spPr>
          <a:xfrm>
            <a:off x="7797802" y="2569632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4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7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8" name="Title Text"/>
          <p:cNvSpPr txBox="1"/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sz="half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6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7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88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78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" name="Oval 16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" name="Oval 17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" name="Oval 18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" name="Oval 19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3" name="Oval 20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" name="Rectangle 9"/>
            <p:cNvSpPr/>
            <p:nvPr/>
          </p:nvSpPr>
          <p:spPr>
            <a:xfrm>
              <a:off x="7289800" y="402164"/>
              <a:ext cx="4478865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5" name="Freeform 5"/>
            <p:cNvSpPr/>
            <p:nvPr/>
          </p:nvSpPr>
          <p:spPr>
            <a:xfrm rot="16200000">
              <a:off x="3787244" y="2801721"/>
              <a:ext cx="6053671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6" name="Freeform 5"/>
            <p:cNvSpPr/>
            <p:nvPr/>
          </p:nvSpPr>
          <p:spPr>
            <a:xfrm rot="15922489">
              <a:off x="4698353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9" name="Title Text"/>
          <p:cNvSpPr txBox="1"/>
          <p:nvPr>
            <p:ph type="title"/>
          </p:nvPr>
        </p:nvSpPr>
        <p:spPr>
          <a:xfrm>
            <a:off x="1154954" y="2677645"/>
            <a:ext cx="4351026" cy="22838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sz="quarter" idx="1"/>
          </p:nvPr>
        </p:nvSpPr>
        <p:spPr>
          <a:xfrm>
            <a:off x="6895558" y="2677643"/>
            <a:ext cx="3757547" cy="228382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cap="all" sz="20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cap="all" sz="20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cap="all" sz="20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cap="all" sz="20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cap="all" sz="20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99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1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2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4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5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6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9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0" name="Title Text"/>
          <p:cNvSpPr txBox="1"/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1154954" y="2603500"/>
            <a:ext cx="4825159" cy="34163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19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0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3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4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5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6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9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0" name="Title Text"/>
          <p:cNvSpPr txBox="1"/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sz="quarter" idx="1"/>
          </p:nvPr>
        </p:nvSpPr>
        <p:spPr>
          <a:xfrm>
            <a:off x="1154954" y="2603500"/>
            <a:ext cx="482515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Text Placeholder 4"/>
          <p:cNvSpPr/>
          <p:nvPr>
            <p:ph type="body" sz="quarter" idx="21"/>
          </p:nvPr>
        </p:nvSpPr>
        <p:spPr>
          <a:xfrm>
            <a:off x="6208712" y="2603500"/>
            <a:ext cx="4825160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40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1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2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3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5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6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7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8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50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51" name="Title Text"/>
          <p:cNvSpPr txBox="1"/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66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7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8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9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0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1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2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3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76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87" name="Group 8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77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8" name="Oval 16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9" name="Oval 18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0" name="Oval 19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1" name="Oval 20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2" name="Oval 21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3" name="Rectangle 10"/>
            <p:cNvSpPr/>
            <p:nvPr/>
          </p:nvSpPr>
          <p:spPr>
            <a:xfrm>
              <a:off x="5713412" y="402164"/>
              <a:ext cx="6055253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4" name="Freeform 5"/>
            <p:cNvSpPr/>
            <p:nvPr/>
          </p:nvSpPr>
          <p:spPr>
            <a:xfrm rot="15922489">
              <a:off x="3140486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5" name="Freeform 5"/>
            <p:cNvSpPr/>
            <p:nvPr/>
          </p:nvSpPr>
          <p:spPr>
            <a:xfrm rot="16200000">
              <a:off x="2229376" y="2801721"/>
              <a:ext cx="6053671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6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88" name="Title Text"/>
          <p:cNvSpPr txBox="1"/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5781145" y="1447800"/>
            <a:ext cx="5190068" cy="45720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ext Placeholder 3"/>
          <p:cNvSpPr/>
          <p:nvPr>
            <p:ph type="body" sz="quarter" idx="21"/>
          </p:nvPr>
        </p:nvSpPr>
        <p:spPr>
          <a:xfrm>
            <a:off x="1154954" y="3129279"/>
            <a:ext cx="2793159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>
                <a:solidFill>
                  <a:srgbClr val="EF53A5"/>
                </a:solidFill>
              </a:defRPr>
            </a:pPr>
          </a:p>
        </p:txBody>
      </p:sp>
      <p:sp>
        <p:nvSpPr>
          <p:cNvPr id="191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99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4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5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6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09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220" name="Group 8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210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Oval 16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Oval 17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Oval 18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Oval 19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" name="Oval 20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" name="Rectangle 10"/>
            <p:cNvSpPr/>
            <p:nvPr/>
          </p:nvSpPr>
          <p:spPr>
            <a:xfrm>
              <a:off x="6172200" y="402164"/>
              <a:ext cx="5596465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" name="Freeform 5"/>
            <p:cNvSpPr/>
            <p:nvPr/>
          </p:nvSpPr>
          <p:spPr>
            <a:xfrm rot="15922489">
              <a:off x="4203595" y="182607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" name="Freeform 5"/>
            <p:cNvSpPr/>
            <p:nvPr/>
          </p:nvSpPr>
          <p:spPr>
            <a:xfrm rot="16200000">
              <a:off x="3295431" y="2801721"/>
              <a:ext cx="6053671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21" name="Title Text"/>
          <p:cNvSpPr txBox="1"/>
          <p:nvPr>
            <p:ph type="title"/>
          </p:nvPr>
        </p:nvSpPr>
        <p:spPr>
          <a:xfrm>
            <a:off x="1154954" y="1693333"/>
            <a:ext cx="3865135" cy="1735667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22" name="Picture Placeholder 2"/>
          <p:cNvSpPr/>
          <p:nvPr>
            <p:ph type="pic" sz="quarter" idx="21"/>
          </p:nvPr>
        </p:nvSpPr>
        <p:spPr>
          <a:xfrm>
            <a:off x="6547870" y="1143000"/>
            <a:ext cx="3227194" cy="4572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3" name="Body Level One…"/>
          <p:cNvSpPr txBox="1"/>
          <p:nvPr>
            <p:ph type="body" sz="quarter" idx="1"/>
          </p:nvPr>
        </p:nvSpPr>
        <p:spPr>
          <a:xfrm>
            <a:off x="1154954" y="3657600"/>
            <a:ext cx="3859213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4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2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" name="Rectangle 6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10522496" y="540176"/>
            <a:ext cx="498287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FO96amec@aol.com" TargetMode="External"/><Relationship Id="rId3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FO96amec@aol.com" TargetMode="External"/><Relationship Id="rId3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FO96amec@aol.com" TargetMode="External"/><Relationship Id="rId3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itle 1"/>
          <p:cNvSpPr txBox="1"/>
          <p:nvPr>
            <p:ph type="ctrTitle"/>
          </p:nvPr>
        </p:nvSpPr>
        <p:spPr>
          <a:xfrm>
            <a:off x="912443" y="680223"/>
            <a:ext cx="6257900" cy="2468330"/>
          </a:xfrm>
          <a:prstGeom prst="rect">
            <a:avLst/>
          </a:prstGeom>
        </p:spPr>
        <p:txBody>
          <a:bodyPr/>
          <a:lstStyle/>
          <a:p>
            <a:pPr algn="ctr">
              <a:defRPr sz="4400"/>
            </a:pPr>
            <a:r>
              <a:t>51</a:t>
            </a:r>
            <a:r>
              <a:rPr baseline="30000"/>
              <a:t>st</a:t>
            </a:r>
            <a:r>
              <a:t> Quadrennial Session of the</a:t>
            </a:r>
            <a:br/>
            <a:r>
              <a:t>General Conference</a:t>
            </a:r>
          </a:p>
        </p:txBody>
      </p:sp>
      <p:sp>
        <p:nvSpPr>
          <p:cNvPr id="420" name="Subtitle 2"/>
          <p:cNvSpPr txBox="1"/>
          <p:nvPr>
            <p:ph type="subTitle" sz="quarter" idx="1"/>
          </p:nvPr>
        </p:nvSpPr>
        <p:spPr>
          <a:xfrm>
            <a:off x="451555" y="3309722"/>
            <a:ext cx="7058953" cy="889746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pPr/>
            <a:r>
              <a:t>Orlando Hybrid (Modified)</a:t>
            </a:r>
          </a:p>
        </p:txBody>
      </p:sp>
      <p:pic>
        <p:nvPicPr>
          <p:cNvPr id="421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0508" y="885048"/>
            <a:ext cx="3933986" cy="5091039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TextBox 4"/>
          <p:cNvSpPr txBox="1"/>
          <p:nvPr/>
        </p:nvSpPr>
        <p:spPr>
          <a:xfrm>
            <a:off x="1934354" y="4156340"/>
            <a:ext cx="4093355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>
                <a:solidFill>
                  <a:srgbClr val="F48CC3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Two  Cities…One Church</a:t>
            </a:r>
          </a:p>
        </p:txBody>
      </p:sp>
      <p:sp>
        <p:nvSpPr>
          <p:cNvPr id="423" name="TextBox 3"/>
          <p:cNvSpPr txBox="1"/>
          <p:nvPr/>
        </p:nvSpPr>
        <p:spPr>
          <a:xfrm>
            <a:off x="2303497" y="5394004"/>
            <a:ext cx="392124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solidFill>
                  <a:srgbClr val="FFFFFF"/>
                </a:solidFill>
              </a:defRPr>
            </a:pPr>
            <a:r>
              <a:t>Candidates’ Meeting Presentation</a:t>
            </a:r>
          </a:p>
          <a:p>
            <a:pPr algn="ctr">
              <a:defRPr i="1">
                <a:solidFill>
                  <a:srgbClr val="FFFFFF"/>
                </a:solidFill>
              </a:defRPr>
            </a:pPr>
            <a:r>
              <a:t>6/2/2021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le 1"/>
          <p:cNvSpPr txBox="1"/>
          <p:nvPr>
            <p:ph type="title"/>
          </p:nvPr>
        </p:nvSpPr>
        <p:spPr>
          <a:xfrm>
            <a:off x="585926" y="858257"/>
            <a:ext cx="11203621" cy="706965"/>
          </a:xfrm>
          <a:prstGeom prst="rect">
            <a:avLst/>
          </a:prstGeom>
        </p:spPr>
        <p:txBody>
          <a:bodyPr/>
          <a:lstStyle/>
          <a:p>
            <a:pPr/>
            <a:r>
              <a:t>Candidate Restrictions - </a:t>
            </a:r>
            <a:r>
              <a:rPr sz="2800"/>
              <a:t>continued</a:t>
            </a:r>
          </a:p>
        </p:txBody>
      </p:sp>
      <p:sp>
        <p:nvSpPr>
          <p:cNvPr id="460" name="Content Placeholder 2"/>
          <p:cNvSpPr txBox="1"/>
          <p:nvPr>
            <p:ph type="body" sz="half" idx="1"/>
          </p:nvPr>
        </p:nvSpPr>
        <p:spPr>
          <a:xfrm>
            <a:off x="589659" y="2756517"/>
            <a:ext cx="10508796" cy="287229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1500"/>
            </a:pPr>
          </a:p>
          <a:p>
            <a:pPr>
              <a:lnSpc>
                <a:spcPct val="90000"/>
              </a:lnSpc>
              <a:defRPr sz="1500"/>
            </a:pPr>
            <a:r>
              <a:t>On-site campaign workers should not exceed 10 people, who can only be in designated campaign areas. Refrain from loud singing, shouting, instrumentation, or other such activities.</a:t>
            </a:r>
          </a:p>
          <a:p>
            <a:pPr>
              <a:lnSpc>
                <a:spcPct val="90000"/>
              </a:lnSpc>
              <a:defRPr sz="1500"/>
            </a:pPr>
            <a:r>
              <a:t>No signage outside of designated areas will be allowed at the OCCC and in partner hotel entrances or lobby areas.</a:t>
            </a:r>
          </a:p>
          <a:p>
            <a:pPr>
              <a:lnSpc>
                <a:spcPct val="90000"/>
              </a:lnSpc>
              <a:defRPr sz="1500"/>
            </a:pPr>
            <a:r>
              <a:t>Free-standing pop-up banners will not be allowed on skywalk areas</a:t>
            </a:r>
          </a:p>
          <a:p>
            <a:pPr>
              <a:lnSpc>
                <a:spcPct val="90000"/>
              </a:lnSpc>
              <a:defRPr sz="1500"/>
            </a:pPr>
            <a:r>
              <a:t>Candidates will not be allowed to visit DMRs</a:t>
            </a:r>
          </a:p>
          <a:p>
            <a:pPr>
              <a:lnSpc>
                <a:spcPct val="90000"/>
              </a:lnSpc>
              <a:defRPr sz="1500"/>
            </a:pPr>
            <a:r>
              <a:t>Candidates and campaign workers must adhere to all guidelines set established by the Rules Committee</a:t>
            </a:r>
          </a:p>
          <a:p>
            <a:pPr marL="0" indent="0">
              <a:lnSpc>
                <a:spcPct val="90000"/>
              </a:lnSpc>
              <a:buSzTx/>
              <a:buFont typeface="Wingdings 3"/>
              <a:buNone/>
              <a:defRPr sz="1500"/>
            </a:pPr>
            <a:r>
              <a:t> </a:t>
            </a:r>
          </a:p>
        </p:txBody>
      </p:sp>
      <p:pic>
        <p:nvPicPr>
          <p:cNvPr id="46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98454" y="5469456"/>
            <a:ext cx="1093547" cy="1415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itle 1"/>
          <p:cNvSpPr txBox="1"/>
          <p:nvPr>
            <p:ph type="title"/>
          </p:nvPr>
        </p:nvSpPr>
        <p:spPr>
          <a:xfrm>
            <a:off x="1154953" y="973667"/>
            <a:ext cx="8761415" cy="706966"/>
          </a:xfrm>
          <a:prstGeom prst="rect">
            <a:avLst/>
          </a:prstGeom>
        </p:spPr>
        <p:txBody>
          <a:bodyPr/>
          <a:lstStyle/>
          <a:p>
            <a:pPr/>
            <a:r>
              <a:t>Orlando Hybrid - Modified</a:t>
            </a:r>
          </a:p>
        </p:txBody>
      </p:sp>
      <p:sp>
        <p:nvSpPr>
          <p:cNvPr id="464" name="Conten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sz="1727"/>
            </a:pPr>
            <a:r>
              <a:t>For candidate sponsorship opportunities:</a:t>
            </a:r>
          </a:p>
          <a:p>
            <a:pPr marL="0" indent="0" defTabSz="438911">
              <a:lnSpc>
                <a:spcPct val="90000"/>
              </a:lnSpc>
              <a:spcBef>
                <a:spcPts val="900"/>
              </a:spcBef>
              <a:buSzTx/>
              <a:buFont typeface="Wingdings 3"/>
              <a:buNone/>
              <a:defRPr sz="1727"/>
            </a:pPr>
          </a:p>
          <a:p>
            <a:pPr marL="0" indent="0" algn="ctr" defTabSz="438911">
              <a:lnSpc>
                <a:spcPct val="99000"/>
              </a:lnSpc>
              <a:spcBef>
                <a:spcPts val="0"/>
              </a:spcBef>
              <a:buSzTx/>
              <a:buFont typeface="Wingdings 3"/>
              <a:buNone/>
              <a:defRPr sz="1727"/>
            </a:pPr>
            <a:r>
              <a:t> Karen Osborne</a:t>
            </a:r>
          </a:p>
          <a:p>
            <a:pPr marL="0" indent="0" algn="ctr" defTabSz="438911">
              <a:lnSpc>
                <a:spcPct val="99000"/>
              </a:lnSpc>
              <a:spcBef>
                <a:spcPts val="0"/>
              </a:spcBef>
              <a:buSzTx/>
              <a:buFont typeface="Wingdings 3"/>
              <a:buNone/>
              <a:defRPr sz="1727"/>
            </a:pPr>
            <a:r>
              <a:rPr u="sng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hlinkClick r:id="rId2" invalidUrl="" action="" tgtFrame="" tooltip="" history="1" highlightClick="0" endSnd="0"/>
              </a:rPr>
              <a:t>CFO96amec@aol.com</a:t>
            </a:r>
          </a:p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sz="1727"/>
            </a:pPr>
          </a:p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sz="1727"/>
            </a:pPr>
            <a:r>
              <a:t>Shipping address for Cape Town pop-up banners:</a:t>
            </a:r>
          </a:p>
          <a:p>
            <a:pPr marL="0" indent="0" defTabSz="438911">
              <a:lnSpc>
                <a:spcPct val="90000"/>
              </a:lnSpc>
              <a:spcBef>
                <a:spcPts val="900"/>
              </a:spcBef>
              <a:buSzTx/>
              <a:buFont typeface="Wingdings 3"/>
              <a:buNone/>
              <a:defRPr sz="1727"/>
            </a:pPr>
          </a:p>
          <a:p>
            <a:pPr marL="0" indent="0" algn="ctr" defTabSz="438911">
              <a:lnSpc>
                <a:spcPct val="90000"/>
              </a:lnSpc>
              <a:spcBef>
                <a:spcPts val="0"/>
              </a:spcBef>
              <a:buSzTx/>
              <a:buFont typeface="Wingdings 3"/>
              <a:buNone/>
              <a:defRPr sz="1727"/>
            </a:pPr>
            <a:r>
              <a:t>Westin Cape Town</a:t>
            </a:r>
          </a:p>
          <a:p>
            <a:pPr marL="0" indent="0" algn="ctr" defTabSz="438911">
              <a:lnSpc>
                <a:spcPct val="90000"/>
              </a:lnSpc>
              <a:spcBef>
                <a:spcPts val="0"/>
              </a:spcBef>
              <a:buSzTx/>
              <a:buFont typeface="Wingdings 3"/>
              <a:buNone/>
              <a:defRPr sz="1727"/>
            </a:pPr>
            <a:r>
              <a:t>Convention Square, Lower Long Street</a:t>
            </a:r>
          </a:p>
          <a:p>
            <a:pPr marL="0" indent="0" algn="ctr" defTabSz="438911">
              <a:lnSpc>
                <a:spcPct val="90000"/>
              </a:lnSpc>
              <a:spcBef>
                <a:spcPts val="0"/>
              </a:spcBef>
              <a:buSzTx/>
              <a:buFont typeface="Wingdings 3"/>
              <a:buNone/>
              <a:defRPr sz="1727"/>
            </a:pPr>
            <a:r>
              <a:t>Cape Town, 8000, South Africa</a:t>
            </a:r>
          </a:p>
          <a:p>
            <a:pPr marL="0" indent="0" algn="ctr" defTabSz="438911">
              <a:lnSpc>
                <a:spcPct val="90000"/>
              </a:lnSpc>
              <a:spcBef>
                <a:spcPts val="0"/>
              </a:spcBef>
              <a:buSzTx/>
              <a:buFont typeface="Wingdings 3"/>
              <a:buNone/>
              <a:defRPr sz="1727"/>
            </a:pPr>
            <a:r>
              <a:t>Attention: Sharon Blaylock, AME Church</a:t>
            </a:r>
          </a:p>
        </p:txBody>
      </p:sp>
      <p:pic>
        <p:nvPicPr>
          <p:cNvPr id="46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8454" y="5442822"/>
            <a:ext cx="1093547" cy="1415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itle 1"/>
          <p:cNvSpPr txBox="1"/>
          <p:nvPr>
            <p:ph type="title"/>
          </p:nvPr>
        </p:nvSpPr>
        <p:spPr>
          <a:xfrm>
            <a:off x="1154953" y="973667"/>
            <a:ext cx="8761415" cy="706966"/>
          </a:xfrm>
          <a:prstGeom prst="rect">
            <a:avLst/>
          </a:prstGeom>
        </p:spPr>
        <p:txBody>
          <a:bodyPr/>
          <a:lstStyle/>
          <a:p>
            <a:pPr/>
            <a:r>
              <a:t>Orlando Hybrid - More Information</a:t>
            </a:r>
          </a:p>
        </p:txBody>
      </p:sp>
      <p:sp>
        <p:nvSpPr>
          <p:cNvPr id="468" name="Content Placeholder 2"/>
          <p:cNvSpPr txBox="1"/>
          <p:nvPr>
            <p:ph type="body" sz="half" idx="1"/>
          </p:nvPr>
        </p:nvSpPr>
        <p:spPr>
          <a:xfrm>
            <a:off x="1122830" y="2301658"/>
            <a:ext cx="8825659" cy="3416301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3000"/>
              </a:lnSpc>
              <a:buSzTx/>
              <a:buFont typeface="Wingdings 3"/>
              <a:buNone/>
              <a:defRPr b="1" sz="4000" u="sng"/>
            </a:pPr>
            <a:r>
              <a:t>Thank You </a:t>
            </a:r>
            <a:br/>
            <a:r>
              <a:rPr sz="3200" u="none"/>
              <a:t>for doing </a:t>
            </a:r>
            <a:r>
              <a:rPr cap="all" sz="3200" u="none"/>
              <a:t>your part </a:t>
            </a:r>
            <a:r>
              <a:rPr sz="3200" u="none"/>
              <a:t>in helping to ensure the safety of all of our attendees at the GC and CLO Biennial.</a:t>
            </a:r>
          </a:p>
        </p:txBody>
      </p:sp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98454" y="5442822"/>
            <a:ext cx="1093547" cy="1415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tle 1"/>
          <p:cNvSpPr txBox="1"/>
          <p:nvPr>
            <p:ph type="title"/>
          </p:nvPr>
        </p:nvSpPr>
        <p:spPr>
          <a:xfrm>
            <a:off x="553155" y="973667"/>
            <a:ext cx="9900357" cy="706966"/>
          </a:xfrm>
          <a:prstGeom prst="rect">
            <a:avLst/>
          </a:prstGeom>
        </p:spPr>
        <p:txBody>
          <a:bodyPr/>
          <a:lstStyle/>
          <a:p>
            <a:pPr/>
            <a:r>
              <a:t>Dates – General Conference &amp; Lay Biennial</a:t>
            </a:r>
          </a:p>
        </p:txBody>
      </p:sp>
      <p:sp>
        <p:nvSpPr>
          <p:cNvPr id="426" name="Conten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51</a:t>
            </a:r>
            <a:r>
              <a:rPr baseline="30000"/>
              <a:t>st</a:t>
            </a:r>
            <a:r>
              <a:t> Quadrennial Session of the General Conference (GC) will open on July 6, 2021 and close on July 10, 2021.</a:t>
            </a:r>
          </a:p>
          <a:p>
            <a:pPr/>
            <a:r>
              <a:t>The Connectional Lay Organization (CLO) Biennial will open on the morning of July 11, 2021 and close on the afternoon of July 12, 2021.</a:t>
            </a:r>
          </a:p>
        </p:txBody>
      </p:sp>
      <p:pic>
        <p:nvPicPr>
          <p:cNvPr id="42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98454" y="5442822"/>
            <a:ext cx="1093547" cy="1415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itle 1"/>
          <p:cNvSpPr txBox="1"/>
          <p:nvPr>
            <p:ph type="title"/>
          </p:nvPr>
        </p:nvSpPr>
        <p:spPr>
          <a:xfrm>
            <a:off x="1154954" y="973667"/>
            <a:ext cx="9400596" cy="706966"/>
          </a:xfrm>
          <a:prstGeom prst="rect">
            <a:avLst/>
          </a:prstGeom>
        </p:spPr>
        <p:txBody>
          <a:bodyPr/>
          <a:lstStyle/>
          <a:p>
            <a:pPr/>
            <a:r>
              <a:t>Orlando Hybrid Modification – Two Cities</a:t>
            </a:r>
          </a:p>
        </p:txBody>
      </p:sp>
      <p:sp>
        <p:nvSpPr>
          <p:cNvPr id="430" name="Content Placeholder 4"/>
          <p:cNvSpPr txBox="1"/>
          <p:nvPr>
            <p:ph type="body" sz="half" idx="1"/>
          </p:nvPr>
        </p:nvSpPr>
        <p:spPr>
          <a:xfrm>
            <a:off x="631918" y="3233809"/>
            <a:ext cx="4824413" cy="350865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 typeface="Wingdings 3"/>
              <a:buNone/>
              <a:defRPr b="1" sz="2800">
                <a:solidFill>
                  <a:schemeClr val="accent1"/>
                </a:solidFill>
              </a:defRPr>
            </a:pPr>
            <a:r>
              <a:t>Orlando, FL</a:t>
            </a:r>
          </a:p>
          <a:p>
            <a:pPr marL="0" indent="0">
              <a:buSzTx/>
              <a:buFont typeface="Wingdings 3"/>
              <a:buNone/>
            </a:pPr>
            <a:r>
              <a:t>AME Leadership, delegates, alternates and observers from Districts 1-13 and the 16</a:t>
            </a:r>
            <a:r>
              <a:rPr baseline="30000"/>
              <a:t>th</a:t>
            </a:r>
            <a:r>
              <a:t> District will travel to Orlando. </a:t>
            </a:r>
          </a:p>
          <a:p>
            <a:pPr/>
            <a:r>
              <a:t>General session hall</a:t>
            </a:r>
          </a:p>
          <a:p>
            <a:pPr/>
            <a:r>
              <a:t>14 delegation meeting rooms (DMRs)</a:t>
            </a:r>
          </a:p>
          <a:p>
            <a:pPr/>
            <a:r>
              <a:t>Chaplains’ DMR</a:t>
            </a:r>
          </a:p>
          <a:p>
            <a:pPr/>
            <a:r>
              <a:t>Paid Observers’ meeting room(s)</a:t>
            </a:r>
          </a:p>
        </p:txBody>
      </p:sp>
      <p:sp>
        <p:nvSpPr>
          <p:cNvPr id="431" name="Content Placeholder 6"/>
          <p:cNvSpPr txBox="1"/>
          <p:nvPr/>
        </p:nvSpPr>
        <p:spPr>
          <a:xfrm>
            <a:off x="6646406" y="3233809"/>
            <a:ext cx="5035276" cy="2292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spcBef>
                <a:spcPts val="1000"/>
              </a:spcBef>
              <a:defRPr b="1" sz="2800">
                <a:solidFill>
                  <a:schemeClr val="accent1"/>
                </a:solidFill>
              </a:defRPr>
            </a:pPr>
            <a:r>
              <a:t>Cape Town, SA</a:t>
            </a:r>
            <a:endParaRPr>
              <a:solidFill>
                <a:srgbClr val="404040"/>
              </a:solidFill>
            </a:endParaRPr>
          </a:p>
          <a:p>
            <a:pPr>
              <a:spcBef>
                <a:spcPts val="1000"/>
              </a:spcBef>
              <a:defRPr>
                <a:solidFill>
                  <a:srgbClr val="404040"/>
                </a:solidFill>
              </a:defRPr>
            </a:pPr>
            <a:r>
              <a:t>AME Leadership and delegates from Districts 14-15 and 17-20 will travel to a hybrid site in Cape Town.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Char char="•"/>
              <a:defRPr>
                <a:solidFill>
                  <a:srgbClr val="404040"/>
                </a:solidFill>
              </a:defRPr>
            </a:pPr>
            <a:r>
              <a:t>1-3 </a:t>
            </a:r>
            <a:r>
              <a:t>DMRs</a:t>
            </a:r>
          </a:p>
        </p:txBody>
      </p:sp>
      <p:pic>
        <p:nvPicPr>
          <p:cNvPr id="43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98454" y="5442822"/>
            <a:ext cx="1093547" cy="1415178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TextBox 8"/>
          <p:cNvSpPr txBox="1"/>
          <p:nvPr/>
        </p:nvSpPr>
        <p:spPr>
          <a:xfrm>
            <a:off x="613889" y="2521254"/>
            <a:ext cx="1090047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Due to international travel concerns, the following modifications were made to the Orlando Hybrid model: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itle 1"/>
          <p:cNvSpPr txBox="1"/>
          <p:nvPr>
            <p:ph type="title"/>
          </p:nvPr>
        </p:nvSpPr>
        <p:spPr>
          <a:xfrm>
            <a:off x="585926" y="1033518"/>
            <a:ext cx="11203621" cy="70696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South Africa Site Selection</a:t>
            </a:r>
          </a:p>
        </p:txBody>
      </p:sp>
      <p:sp>
        <p:nvSpPr>
          <p:cNvPr id="436" name="Content Placeholder 2"/>
          <p:cNvSpPr txBox="1"/>
          <p:nvPr>
            <p:ph type="body" idx="1"/>
          </p:nvPr>
        </p:nvSpPr>
        <p:spPr>
          <a:xfrm>
            <a:off x="708907" y="2603499"/>
            <a:ext cx="9671781" cy="359493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3"/>
              <a:buNone/>
            </a:pPr>
            <a:r>
              <a:t>Three properties were in final consideration for the International Site:</a:t>
            </a:r>
          </a:p>
          <a:p>
            <a:pPr/>
            <a:r>
              <a:t>Marriott Melrose Arch - Johannesburg</a:t>
            </a:r>
          </a:p>
          <a:p>
            <a:pPr/>
            <a:r>
              <a:t>Birchwood Hotel and the OR Tambo Convention Center - Johannesburg</a:t>
            </a:r>
          </a:p>
          <a:p>
            <a:pPr/>
            <a:r>
              <a:t>Westin Cape Town and the Cape Town International Convention Center (CTICC)</a:t>
            </a:r>
          </a:p>
        </p:txBody>
      </p:sp>
      <p:pic>
        <p:nvPicPr>
          <p:cNvPr id="43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98454" y="5469456"/>
            <a:ext cx="1093547" cy="1415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itle 1"/>
          <p:cNvSpPr txBox="1"/>
          <p:nvPr>
            <p:ph type="title"/>
          </p:nvPr>
        </p:nvSpPr>
        <p:spPr>
          <a:xfrm>
            <a:off x="585926" y="1033518"/>
            <a:ext cx="11203621" cy="706965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South Africa Site Selection - </a:t>
            </a:r>
            <a:r>
              <a:rPr sz="2400"/>
              <a:t>continued</a:t>
            </a:r>
          </a:p>
        </p:txBody>
      </p:sp>
      <p:sp>
        <p:nvSpPr>
          <p:cNvPr id="440" name="Content Placeholder 2"/>
          <p:cNvSpPr txBox="1"/>
          <p:nvPr>
            <p:ph type="body" idx="1"/>
          </p:nvPr>
        </p:nvSpPr>
        <p:spPr>
          <a:xfrm>
            <a:off x="708907" y="2603499"/>
            <a:ext cx="9671781" cy="359493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3"/>
              <a:buNone/>
            </a:pPr>
            <a:r>
              <a:t>Our recommendation was that the second site for the GC be held at the Westin Cape Town and the CTICC for the following reasons:</a:t>
            </a:r>
          </a:p>
          <a:p>
            <a:pPr/>
            <a:r>
              <a:t>Extensive safety plans are currently in place for hosting a meeting at these sites</a:t>
            </a:r>
          </a:p>
          <a:p>
            <a:pPr/>
            <a:r>
              <a:t>The locations can meet and exceed our technology requirements</a:t>
            </a:r>
          </a:p>
          <a:p>
            <a:pPr/>
            <a:r>
              <a:t>The locations can meet and exceed our requirements for power</a:t>
            </a:r>
          </a:p>
        </p:txBody>
      </p:sp>
      <p:pic>
        <p:nvPicPr>
          <p:cNvPr id="44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98454" y="5469456"/>
            <a:ext cx="1093547" cy="1415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itle 1"/>
          <p:cNvSpPr txBox="1"/>
          <p:nvPr>
            <p:ph type="title"/>
          </p:nvPr>
        </p:nvSpPr>
        <p:spPr>
          <a:xfrm>
            <a:off x="585926" y="1033518"/>
            <a:ext cx="11203621" cy="70696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The Orlando – Cape Town Connection</a:t>
            </a:r>
          </a:p>
        </p:txBody>
      </p:sp>
      <p:sp>
        <p:nvSpPr>
          <p:cNvPr id="444" name="Content Placeholder 2"/>
          <p:cNvSpPr txBox="1"/>
          <p:nvPr>
            <p:ph type="body" idx="1"/>
          </p:nvPr>
        </p:nvSpPr>
        <p:spPr>
          <a:xfrm>
            <a:off x="708907" y="2603499"/>
            <a:ext cx="9671781" cy="3594933"/>
          </a:xfrm>
          <a:prstGeom prst="rect">
            <a:avLst/>
          </a:prstGeom>
        </p:spPr>
        <p:txBody>
          <a:bodyPr/>
          <a:lstStyle/>
          <a:p>
            <a:pPr/>
            <a:r>
              <a:t>From Orlando, we will connect to the Cape Town location via Zoom which allows for a low-latency connection. This will limit delays, lags, and allow us to operate in near real time. </a:t>
            </a:r>
          </a:p>
          <a:p>
            <a:pPr/>
            <a:r>
              <a:t>Our tech, production, and voting support in Orlando will be mirrored in Cape Town to ensure seamless business operation and worship experiences.  </a:t>
            </a:r>
          </a:p>
          <a:p>
            <a:pPr/>
            <a:r>
              <a:t>Backup systems are in place to help minimize down time and delays.</a:t>
            </a:r>
          </a:p>
          <a:p>
            <a:pPr/>
            <a:r>
              <a:t>Candidate marketing opportunities are available in both Orlando and Cape Town.</a:t>
            </a:r>
          </a:p>
        </p:txBody>
      </p:sp>
      <p:pic>
        <p:nvPicPr>
          <p:cNvPr id="44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98454" y="5469456"/>
            <a:ext cx="1093547" cy="1415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itle 1"/>
          <p:cNvSpPr txBox="1"/>
          <p:nvPr>
            <p:ph type="title"/>
          </p:nvPr>
        </p:nvSpPr>
        <p:spPr>
          <a:xfrm>
            <a:off x="585926" y="1033518"/>
            <a:ext cx="11203621" cy="70696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Candidate Marketing Opportunities - Orlando</a:t>
            </a:r>
          </a:p>
        </p:txBody>
      </p:sp>
      <p:sp>
        <p:nvSpPr>
          <p:cNvPr id="448" name="Content Placeholder 2"/>
          <p:cNvSpPr txBox="1"/>
          <p:nvPr>
            <p:ph type="body" idx="1"/>
          </p:nvPr>
        </p:nvSpPr>
        <p:spPr>
          <a:xfrm>
            <a:off x="708907" y="2603499"/>
            <a:ext cx="9671781" cy="365525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1500"/>
            </a:pPr>
            <a:r>
              <a:t>One pop-up banner to be located in a designated area at registration in the OCCC is complimentarily provided. Space is available on a first-come, first-served basis from 4:00 PM on July 4</a:t>
            </a:r>
            <a:r>
              <a:rPr baseline="30000"/>
              <a:t>th</a:t>
            </a:r>
            <a:r>
              <a:t> to 12:30 PM on July 10</a:t>
            </a:r>
            <a:r>
              <a:rPr baseline="30000"/>
              <a:t>th</a:t>
            </a:r>
            <a:r>
              <a:t> for General Conference and until 4:00 PM on July 11</a:t>
            </a:r>
            <a:r>
              <a:rPr baseline="30000"/>
              <a:t>th</a:t>
            </a:r>
            <a:r>
              <a:t> for the CLO Biennial.   </a:t>
            </a:r>
          </a:p>
          <a:p>
            <a:pPr>
              <a:lnSpc>
                <a:spcPct val="80000"/>
              </a:lnSpc>
              <a:defRPr sz="1500"/>
            </a:pPr>
            <a:r>
              <a:t>Sponsorship opportunities on the Mobile App include: Splash Screens, Banner Ads, and Push notifications.</a:t>
            </a:r>
          </a:p>
          <a:p>
            <a:pPr>
              <a:lnSpc>
                <a:spcPct val="80000"/>
              </a:lnSpc>
              <a:defRPr sz="1500"/>
            </a:pPr>
            <a:r>
              <a:t>Hotel sponsored opportunities include video advertisement on in-house TV channel(s), window/floor clings, and elevators.</a:t>
            </a:r>
          </a:p>
          <a:p>
            <a:pPr>
              <a:lnSpc>
                <a:spcPct val="80000"/>
              </a:lnSpc>
              <a:defRPr sz="1500"/>
            </a:pPr>
            <a:r>
              <a:t>OCCC sponsored opportunities include window/floor clings, elevators, selected escalators and designated skywalk areas.</a:t>
            </a:r>
          </a:p>
          <a:p>
            <a:pPr>
              <a:lnSpc>
                <a:spcPct val="80000"/>
              </a:lnSpc>
              <a:defRPr sz="1500">
                <a:solidFill>
                  <a:srgbClr val="000000"/>
                </a:solidFill>
              </a:defRPr>
            </a:pPr>
            <a:r>
              <a:t>Sponsored daily </a:t>
            </a:r>
            <a:r>
              <a:rPr>
                <a:solidFill>
                  <a:srgbClr val="404040"/>
                </a:solidFill>
              </a:rPr>
              <a:t>meals for Districts 14-20 (5 opportunities available)</a:t>
            </a:r>
          </a:p>
          <a:p>
            <a:pPr>
              <a:lnSpc>
                <a:spcPct val="80000"/>
              </a:lnSpc>
              <a:defRPr sz="1500"/>
            </a:pPr>
            <a:r>
              <a:t>For further information on candidate sponsorship opportunities, please email Karen Osborne at </a:t>
            </a:r>
            <a:r>
              <a:rPr u="sng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hlinkClick r:id="rId2" invalidUrl="" action="" tgtFrame="" tooltip="" history="1" highlightClick="0" endSnd="0"/>
              </a:rPr>
              <a:t>CFO96amec@aol.com</a:t>
            </a:r>
            <a:r>
              <a:t>.</a:t>
            </a:r>
          </a:p>
          <a:p>
            <a:pPr>
              <a:lnSpc>
                <a:spcPct val="80000"/>
              </a:lnSpc>
              <a:defRPr sz="1500"/>
            </a:pPr>
            <a:r>
              <a:t>Please note that marketing opportunities will be in specifically designated areas and will adhere to meeting room proximity regulations.</a:t>
            </a:r>
          </a:p>
        </p:txBody>
      </p:sp>
      <p:pic>
        <p:nvPicPr>
          <p:cNvPr id="44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8454" y="5469456"/>
            <a:ext cx="1093547" cy="1415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itle 1"/>
          <p:cNvSpPr txBox="1"/>
          <p:nvPr>
            <p:ph type="title"/>
          </p:nvPr>
        </p:nvSpPr>
        <p:spPr>
          <a:xfrm>
            <a:off x="585926" y="1056377"/>
            <a:ext cx="11203621" cy="70696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Candidate Marketing Opportunities – Cape Town</a:t>
            </a:r>
          </a:p>
        </p:txBody>
      </p:sp>
      <p:sp>
        <p:nvSpPr>
          <p:cNvPr id="452" name="Content Placeholder 2"/>
          <p:cNvSpPr txBox="1"/>
          <p:nvPr>
            <p:ph type="body" idx="1"/>
          </p:nvPr>
        </p:nvSpPr>
        <p:spPr>
          <a:xfrm>
            <a:off x="708907" y="2603500"/>
            <a:ext cx="10166458" cy="3496218"/>
          </a:xfrm>
          <a:prstGeom prst="rect">
            <a:avLst/>
          </a:prstGeom>
        </p:spPr>
        <p:txBody>
          <a:bodyPr/>
          <a:lstStyle/>
          <a:p>
            <a:pPr/>
            <a:r>
              <a:t>One pop-up banner to be located in a designated area at registration in the CTICC is complimentarily provided. Space available on a first-come, first-served basis from July 4-11. Candidates will be responsible for all shipping arrangements and costs to Cape Town. Pop-ups will not be returned. Shipping address will be provided.</a:t>
            </a:r>
          </a:p>
          <a:p>
            <a:pPr/>
            <a:r>
              <a:t>Sponsorship opportunities on the Mobile App include: Splash Screens, Banner Ads, and Push notifications.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Sponsored</a:t>
            </a:r>
            <a:r>
              <a:rPr>
                <a:solidFill>
                  <a:srgbClr val="404040"/>
                </a:solidFill>
              </a:rPr>
              <a:t> daily meals for Districts 14-20 (5 Opportunities available)</a:t>
            </a:r>
            <a:endParaRPr>
              <a:solidFill>
                <a:srgbClr val="404040"/>
              </a:solidFill>
            </a:endParaRPr>
          </a:p>
          <a:p>
            <a:pPr/>
            <a:r>
              <a:t>For further information and details on these opportunities, please email Karen Osborne at </a:t>
            </a:r>
            <a:r>
              <a:rPr u="sng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hlinkClick r:id="rId2" invalidUrl="" action="" tgtFrame="" tooltip="" history="1" highlightClick="0" endSnd="0"/>
              </a:rPr>
              <a:t>CFO96amec@aol.com</a:t>
            </a:r>
            <a:r>
              <a:t>.</a:t>
            </a:r>
          </a:p>
        </p:txBody>
      </p:sp>
      <p:pic>
        <p:nvPicPr>
          <p:cNvPr id="45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8454" y="5469456"/>
            <a:ext cx="1093547" cy="1415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itle 1"/>
          <p:cNvSpPr txBox="1"/>
          <p:nvPr>
            <p:ph type="title"/>
          </p:nvPr>
        </p:nvSpPr>
        <p:spPr>
          <a:xfrm>
            <a:off x="585926" y="858257"/>
            <a:ext cx="11203621" cy="706965"/>
          </a:xfrm>
          <a:prstGeom prst="rect">
            <a:avLst/>
          </a:prstGeom>
        </p:spPr>
        <p:txBody>
          <a:bodyPr/>
          <a:lstStyle/>
          <a:p>
            <a:pPr/>
            <a:r>
              <a:t>Candidate Restrictions</a:t>
            </a:r>
          </a:p>
        </p:txBody>
      </p:sp>
      <p:sp>
        <p:nvSpPr>
          <p:cNvPr id="456" name="Content Placeholder 2"/>
          <p:cNvSpPr txBox="1"/>
          <p:nvPr>
            <p:ph type="body" sz="half" idx="1"/>
          </p:nvPr>
        </p:nvSpPr>
        <p:spPr>
          <a:xfrm>
            <a:off x="589659" y="2820698"/>
            <a:ext cx="10508796" cy="242586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3"/>
              <a:buNone/>
            </a:pPr>
            <a:r>
              <a:t>Given the ongoing COVID-19 pandemic, please adhere to  the following campaign activity guidelines to ensure the safety of all attendees:</a:t>
            </a:r>
          </a:p>
          <a:p>
            <a:pPr/>
            <a:r>
              <a:t>Do not call the partner hotels or convention centers directly for campaign sponsorship  </a:t>
            </a:r>
          </a:p>
          <a:p>
            <a:pPr/>
            <a:r>
              <a:t>Distribution of campaign materials in hotel guest rooms will not be allowed</a:t>
            </a:r>
          </a:p>
          <a:p>
            <a:pPr/>
            <a:r>
              <a:t>Distribution of campaign materials in </a:t>
            </a:r>
            <a:r>
              <a:rPr>
                <a:solidFill>
                  <a:srgbClr val="000000"/>
                </a:solidFill>
              </a:rPr>
              <a:t>DMRs</a:t>
            </a:r>
            <a:r>
              <a:t> and the General Session Hall is also not allowed</a:t>
            </a:r>
          </a:p>
        </p:txBody>
      </p:sp>
      <p:pic>
        <p:nvPicPr>
          <p:cNvPr id="45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98454" y="5469456"/>
            <a:ext cx="1093547" cy="1415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Ion Boardroom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Ion Boardroom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