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68" r:id="rId6"/>
    <p:sldId id="258" r:id="rId7"/>
    <p:sldId id="264" r:id="rId8"/>
    <p:sldId id="270" r:id="rId9"/>
    <p:sldId id="269" r:id="rId10"/>
    <p:sldId id="271"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04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7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b="1">
                <a:solidFill>
                  <a:schemeClr val="bg1"/>
                </a:solidFill>
                <a:latin typeface="Book Antiqua" panose="02040602050305030304" pitchFamily="18"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3000">
                <a:solidFill>
                  <a:schemeClr val="bg1"/>
                </a:solidFill>
                <a:latin typeface="Book Antiqua" panose="020406020503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6557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44FEA-14DD-4D7E-A8EA-51B0A4BB6696}"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581ED-801A-402C-8F5B-7D6CC991CED5}" type="slidenum">
              <a:rPr lang="en-US" smtClean="0"/>
              <a:t>‹#›</a:t>
            </a:fld>
            <a:endParaRPr lang="en-US"/>
          </a:p>
        </p:txBody>
      </p:sp>
    </p:spTree>
    <p:extLst>
      <p:ext uri="{BB962C8B-B14F-4D97-AF65-F5344CB8AC3E}">
        <p14:creationId xmlns:p14="http://schemas.microsoft.com/office/powerpoint/2010/main" val="313586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44FEA-14DD-4D7E-A8EA-51B0A4BB6696}"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581ED-801A-402C-8F5B-7D6CC991CED5}" type="slidenum">
              <a:rPr lang="en-US" smtClean="0"/>
              <a:t>‹#›</a:t>
            </a:fld>
            <a:endParaRPr lang="en-US"/>
          </a:p>
        </p:txBody>
      </p:sp>
    </p:spTree>
    <p:extLst>
      <p:ext uri="{BB962C8B-B14F-4D97-AF65-F5344CB8AC3E}">
        <p14:creationId xmlns:p14="http://schemas.microsoft.com/office/powerpoint/2010/main" val="12783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8818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Book Antiqua" panose="02040602050305030304" pitchFamily="18" charset="0"/>
              </a:defRPr>
            </a:lvl1pPr>
          </a:lstStyle>
          <a:p>
            <a:r>
              <a:rPr lang="en-US" dirty="0"/>
              <a:t>Click to edit Master title style</a:t>
            </a:r>
          </a:p>
        </p:txBody>
      </p:sp>
    </p:spTree>
    <p:extLst>
      <p:ext uri="{BB962C8B-B14F-4D97-AF65-F5344CB8AC3E}">
        <p14:creationId xmlns:p14="http://schemas.microsoft.com/office/powerpoint/2010/main" val="126448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chemeClr val="bg1"/>
                </a:solidFill>
                <a:latin typeface="Franklin Gothic Book" panose="020B0503020102020204" pitchFamily="34" charset="0"/>
                <a:ea typeface="Champagne &amp; Limousines" panose="020B0502020202020204" pitchFamily="34" charset="0"/>
              </a:defRPr>
            </a:lvl1pPr>
            <a:lvl2pPr>
              <a:defRPr>
                <a:solidFill>
                  <a:schemeClr val="bg1"/>
                </a:solidFill>
                <a:latin typeface="Franklin Gothic Book" panose="020B0503020102020204" pitchFamily="34" charset="0"/>
                <a:ea typeface="Champagne &amp; Limousines" panose="020B0502020202020204" pitchFamily="34" charset="0"/>
              </a:defRPr>
            </a:lvl2pPr>
            <a:lvl3pPr>
              <a:defRPr>
                <a:solidFill>
                  <a:schemeClr val="bg1"/>
                </a:solidFill>
                <a:latin typeface="Franklin Gothic Book" panose="020B0503020102020204" pitchFamily="34" charset="0"/>
                <a:ea typeface="Champagne &amp; Limousines" panose="020B0502020202020204" pitchFamily="34" charset="0"/>
              </a:defRPr>
            </a:lvl3pPr>
            <a:lvl4pPr>
              <a:defRPr>
                <a:solidFill>
                  <a:schemeClr val="bg1"/>
                </a:solidFill>
                <a:latin typeface="Franklin Gothic Book" panose="020B0503020102020204" pitchFamily="34" charset="0"/>
                <a:ea typeface="Champagne &amp; Limousines" panose="020B0502020202020204" pitchFamily="34" charset="0"/>
              </a:defRPr>
            </a:lvl4pPr>
            <a:lvl5pPr>
              <a:defRPr>
                <a:solidFill>
                  <a:schemeClr val="bg1"/>
                </a:solidFill>
                <a:latin typeface="Franklin Gothic Book" panose="020B0503020102020204" pitchFamily="34" charset="0"/>
                <a:ea typeface="Champagne &amp; Limousines"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344FEA-14DD-4D7E-A8EA-51B0A4BB6696}"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581ED-801A-402C-8F5B-7D6CC991CED5}" type="slidenum">
              <a:rPr lang="en-US" smtClean="0"/>
              <a:t>‹#›</a:t>
            </a:fld>
            <a:endParaRPr lang="en-US"/>
          </a:p>
        </p:txBody>
      </p:sp>
    </p:spTree>
    <p:extLst>
      <p:ext uri="{BB962C8B-B14F-4D97-AF65-F5344CB8AC3E}">
        <p14:creationId xmlns:p14="http://schemas.microsoft.com/office/powerpoint/2010/main" val="413424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000" b="1" cap="all">
                <a:solidFill>
                  <a:schemeClr val="bg1"/>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7300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b="1">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b="1">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404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914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Book Antiqua" panose="02040602050305030304" pitchFamily="18" charset="0"/>
              </a:defRPr>
            </a:lvl1pPr>
          </a:lstStyle>
          <a:p>
            <a:r>
              <a:rPr lang="en-US" dirty="0"/>
              <a:t>Click to edit Master title style</a:t>
            </a:r>
          </a:p>
        </p:txBody>
      </p:sp>
    </p:spTree>
    <p:extLst>
      <p:ext uri="{BB962C8B-B14F-4D97-AF65-F5344CB8AC3E}">
        <p14:creationId xmlns:p14="http://schemas.microsoft.com/office/powerpoint/2010/main" val="307096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39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44FEA-14DD-4D7E-A8EA-51B0A4BB6696}"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581ED-801A-402C-8F5B-7D6CC991CED5}" type="slidenum">
              <a:rPr lang="en-US" smtClean="0"/>
              <a:t>‹#›</a:t>
            </a:fld>
            <a:endParaRPr lang="en-US"/>
          </a:p>
        </p:txBody>
      </p:sp>
    </p:spTree>
    <p:extLst>
      <p:ext uri="{BB962C8B-B14F-4D97-AF65-F5344CB8AC3E}">
        <p14:creationId xmlns:p14="http://schemas.microsoft.com/office/powerpoint/2010/main" val="9430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44FEA-14DD-4D7E-A8EA-51B0A4BB6696}"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581ED-801A-402C-8F5B-7D6CC991CED5}" type="slidenum">
              <a:rPr lang="en-US" smtClean="0"/>
              <a:t>‹#›</a:t>
            </a:fld>
            <a:endParaRPr lang="en-US"/>
          </a:p>
        </p:txBody>
      </p:sp>
    </p:spTree>
    <p:extLst>
      <p:ext uri="{BB962C8B-B14F-4D97-AF65-F5344CB8AC3E}">
        <p14:creationId xmlns:p14="http://schemas.microsoft.com/office/powerpoint/2010/main" val="407691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344FEA-14DD-4D7E-A8EA-51B0A4BB6696}" type="datetimeFigureOut">
              <a:rPr lang="en-US" smtClean="0"/>
              <a:t>7/4/2021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E581ED-801A-402C-8F5B-7D6CC991CED5}" type="slidenum">
              <a:rPr lang="en-US" smtClean="0"/>
              <a:t>‹#›</a:t>
            </a:fld>
            <a:endParaRPr lang="en-US"/>
          </a:p>
        </p:txBody>
      </p:sp>
      <p:pic>
        <p:nvPicPr>
          <p:cNvPr id="1026" name="Picture 2" descr="http://farm4.static.flickr.com/3250/3054453148_253aeeb25a_m.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77867" cy="5162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95F9D1C-70EF-43E2-AB56-447E40F9AF78}"/>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p:blipFill>
        <p:spPr bwMode="auto">
          <a:xfrm>
            <a:off x="7391400" y="3634861"/>
            <a:ext cx="1540933" cy="124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6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6750"/>
            <a:ext cx="7772400" cy="1102519"/>
          </a:xfrm>
        </p:spPr>
        <p:txBody>
          <a:bodyPr>
            <a:normAutofit/>
          </a:bodyPr>
          <a:lstStyle/>
          <a:p>
            <a:r>
              <a:rPr lang="en-US" dirty="0"/>
              <a:t>Quadrennial Theme Committee</a:t>
            </a:r>
          </a:p>
        </p:txBody>
      </p:sp>
      <p:sp>
        <p:nvSpPr>
          <p:cNvPr id="3" name="Subtitle 2"/>
          <p:cNvSpPr>
            <a:spLocks noGrp="1"/>
          </p:cNvSpPr>
          <p:nvPr>
            <p:ph type="subTitle" idx="1"/>
          </p:nvPr>
        </p:nvSpPr>
        <p:spPr>
          <a:xfrm>
            <a:off x="304800" y="1769269"/>
            <a:ext cx="8534400" cy="2555081"/>
          </a:xfrm>
        </p:spPr>
        <p:txBody>
          <a:bodyPr>
            <a:normAutofit/>
          </a:bodyPr>
          <a:lstStyle/>
          <a:p>
            <a:r>
              <a:rPr lang="en-US" sz="2000" b="1" dirty="0">
                <a:latin typeface="+mn-lt"/>
              </a:rPr>
              <a:t>Bishop Vashti Murphy McKenzie</a:t>
            </a:r>
            <a:r>
              <a:rPr lang="en-US" sz="2000" dirty="0">
                <a:latin typeface="+mn-lt"/>
              </a:rPr>
              <a:t>, Chair</a:t>
            </a:r>
          </a:p>
          <a:p>
            <a:r>
              <a:rPr lang="en-US" sz="2000" b="1" dirty="0">
                <a:latin typeface="+mn-lt"/>
              </a:rPr>
              <a:t>Bishop Adam J. Richardson, Jr., </a:t>
            </a:r>
            <a:r>
              <a:rPr lang="en-US" sz="2000" dirty="0">
                <a:latin typeface="+mn-lt"/>
              </a:rPr>
              <a:t>Senior Bishop</a:t>
            </a:r>
          </a:p>
          <a:p>
            <a:r>
              <a:rPr lang="en-US" sz="2000" b="1" dirty="0">
                <a:latin typeface="+mn-lt"/>
              </a:rPr>
              <a:t>Bishop Michael Mitchell, </a:t>
            </a:r>
            <a:r>
              <a:rPr lang="en-US" sz="2000" dirty="0">
                <a:latin typeface="+mn-lt"/>
              </a:rPr>
              <a:t>Former President of the Council of Bishops</a:t>
            </a:r>
          </a:p>
          <a:p>
            <a:r>
              <a:rPr lang="en-US" sz="2000" b="1" dirty="0">
                <a:latin typeface="+mn-lt"/>
              </a:rPr>
              <a:t>Bishop Ronnie E. Brailsford, Sr.</a:t>
            </a:r>
          </a:p>
          <a:p>
            <a:r>
              <a:rPr lang="en-US" sz="2000" b="1" dirty="0">
                <a:latin typeface="+mn-lt"/>
              </a:rPr>
              <a:t>Bishop Carolyn Tyler Guidry</a:t>
            </a:r>
          </a:p>
        </p:txBody>
      </p:sp>
    </p:spTree>
    <p:extLst>
      <p:ext uri="{BB962C8B-B14F-4D97-AF65-F5344CB8AC3E}">
        <p14:creationId xmlns:p14="http://schemas.microsoft.com/office/powerpoint/2010/main" val="257247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92662"/>
          </a:xfrm>
        </p:spPr>
        <p:txBody>
          <a:bodyPr>
            <a:normAutofit/>
          </a:bodyPr>
          <a:lstStyle/>
          <a:p>
            <a:r>
              <a:rPr lang="en-US" sz="3500" dirty="0"/>
              <a:t>Presentation by </a:t>
            </a:r>
            <a:br>
              <a:rPr lang="en-US" sz="3500" dirty="0"/>
            </a:br>
            <a:r>
              <a:rPr lang="en-US" sz="3500" dirty="0"/>
              <a:t>the Council of Bishops</a:t>
            </a:r>
          </a:p>
        </p:txBody>
      </p:sp>
      <p:sp>
        <p:nvSpPr>
          <p:cNvPr id="5" name="TextBox 4"/>
          <p:cNvSpPr txBox="1"/>
          <p:nvPr/>
        </p:nvSpPr>
        <p:spPr>
          <a:xfrm>
            <a:off x="2162455" y="1849715"/>
            <a:ext cx="5736474" cy="1107996"/>
          </a:xfrm>
          <a:prstGeom prst="rect">
            <a:avLst/>
          </a:prstGeom>
          <a:noFill/>
        </p:spPr>
        <p:txBody>
          <a:bodyPr wrap="square" rtlCol="0">
            <a:spAutoFit/>
          </a:bodyPr>
          <a:lstStyle/>
          <a:p>
            <a:pPr marL="0" marR="0">
              <a:spcBef>
                <a:spcPts val="0"/>
              </a:spcBef>
              <a:spcAft>
                <a:spcPts val="1200"/>
              </a:spcAft>
            </a:pPr>
            <a:r>
              <a:rPr lang="en-US" sz="2200" b="1" dirty="0">
                <a:solidFill>
                  <a:schemeClr val="bg1"/>
                </a:solidFill>
                <a:effectLst/>
                <a:ea typeface="Calibri" panose="020F0502020204030204" pitchFamily="34" charset="0"/>
              </a:rPr>
              <a:t>The Council of Bisho</a:t>
            </a:r>
            <a:r>
              <a:rPr lang="en-US" sz="2200" b="1" dirty="0">
                <a:solidFill>
                  <a:schemeClr val="bg1"/>
                </a:solidFill>
                <a:ea typeface="Calibri" panose="020F0502020204030204" pitchFamily="34" charset="0"/>
              </a:rPr>
              <a:t>ps contributes </a:t>
            </a:r>
            <a:r>
              <a:rPr lang="en-US" sz="2200" b="1" dirty="0">
                <a:solidFill>
                  <a:schemeClr val="bg1"/>
                </a:solidFill>
                <a:effectLst/>
                <a:ea typeface="Calibri" panose="020F0502020204030204" pitchFamily="34" charset="0"/>
              </a:rPr>
              <a:t>$10,000 from the proceeds of </a:t>
            </a:r>
            <a:r>
              <a:rPr lang="en-US" sz="2200" b="1" i="1" dirty="0">
                <a:solidFill>
                  <a:schemeClr val="bg1"/>
                </a:solidFill>
                <a:ea typeface="Calibri" panose="020F0502020204030204" pitchFamily="34" charset="0"/>
              </a:rPr>
              <a:t>The Anvil </a:t>
            </a:r>
            <a:r>
              <a:rPr lang="en-US" sz="2200" b="1" dirty="0">
                <a:solidFill>
                  <a:schemeClr val="bg1"/>
                </a:solidFill>
                <a:ea typeface="Calibri" panose="020F0502020204030204" pitchFamily="34" charset="0"/>
              </a:rPr>
              <a:t>and </a:t>
            </a:r>
            <a:r>
              <a:rPr lang="en-US" sz="2200" b="1" i="1" dirty="0">
                <a:solidFill>
                  <a:schemeClr val="bg1"/>
                </a:solidFill>
                <a:ea typeface="Calibri" panose="020F0502020204030204" pitchFamily="34" charset="0"/>
              </a:rPr>
              <a:t>The Anvil </a:t>
            </a:r>
            <a:r>
              <a:rPr lang="en-US" sz="2200" b="1" dirty="0">
                <a:solidFill>
                  <a:schemeClr val="bg1"/>
                </a:solidFill>
                <a:ea typeface="Calibri" panose="020F0502020204030204" pitchFamily="34" charset="0"/>
              </a:rPr>
              <a:t>Documentaries</a:t>
            </a:r>
            <a:endParaRPr lang="en-US" sz="2200" b="1" i="1"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3401" t="6820" r="4086" b="3239"/>
          <a:stretch/>
        </p:blipFill>
        <p:spPr>
          <a:xfrm>
            <a:off x="371247" y="1208670"/>
            <a:ext cx="1003338" cy="1460329"/>
          </a:xfrm>
          <a:prstGeom prst="rect">
            <a:avLst/>
          </a:prstGeom>
          <a:effectLst>
            <a:outerShdw blurRad="50800" dist="38100" dir="2700000" algn="tl" rotWithShape="0">
              <a:prstClr val="black">
                <a:alpha val="40000"/>
              </a:prstClr>
            </a:outerShdw>
          </a:effectLst>
        </p:spPr>
      </p:pic>
      <p:pic>
        <p:nvPicPr>
          <p:cNvPr id="10" name="Picture 9" descr="Text&#10;&#10;Description automatically generated">
            <a:extLst>
              <a:ext uri="{FF2B5EF4-FFF2-40B4-BE49-F238E27FC236}">
                <a16:creationId xmlns:a16="http://schemas.microsoft.com/office/drawing/2014/main" id="{FB75CBEB-00A2-4C69-945A-BAB76E32F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102" t="8519" r="5825" b="7223"/>
          <a:stretch/>
        </p:blipFill>
        <p:spPr>
          <a:xfrm>
            <a:off x="816726" y="2143961"/>
            <a:ext cx="1027951" cy="1460329"/>
          </a:xfrm>
          <a:prstGeom prst="rect">
            <a:avLst/>
          </a:prstGeom>
          <a:effectLst>
            <a:outerShdw blurRad="50800" dist="38100" dir="2700000" algn="tl" rotWithShape="0">
              <a:prstClr val="black">
                <a:alpha val="40000"/>
              </a:prstClr>
            </a:outerShdw>
          </a:effectLst>
        </p:spPr>
      </p:pic>
      <p:pic>
        <p:nvPicPr>
          <p:cNvPr id="12" name="Picture 11" descr="A picture containing text&#10;&#10;Description automatically generated">
            <a:extLst>
              <a:ext uri="{FF2B5EF4-FFF2-40B4-BE49-F238E27FC236}">
                <a16:creationId xmlns:a16="http://schemas.microsoft.com/office/drawing/2014/main" id="{05B98F17-6F1C-49FD-9C93-0BF2A78C70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313" t="10001" r="3614" b="4999"/>
          <a:stretch/>
        </p:blipFill>
        <p:spPr>
          <a:xfrm>
            <a:off x="1369558" y="3168821"/>
            <a:ext cx="992642" cy="14603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37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1592342"/>
            <a:ext cx="5867400" cy="3293209"/>
          </a:xfrm>
          <a:prstGeom prst="rect">
            <a:avLst/>
          </a:prstGeom>
          <a:noFill/>
        </p:spPr>
        <p:txBody>
          <a:bodyPr wrap="square" rtlCol="0">
            <a:spAutoFit/>
          </a:bodyPr>
          <a:lstStyle/>
          <a:p>
            <a:r>
              <a:rPr lang="en-US" sz="2200" dirty="0">
                <a:solidFill>
                  <a:schemeClr val="bg1"/>
                </a:solidFill>
              </a:rPr>
              <a:t>The Anvil began in 2005 by the Council of Bishops as a mechanism to provide content to the denomination and raise funds for AME Ministry Projects.</a:t>
            </a:r>
          </a:p>
          <a:p>
            <a:endParaRPr lang="en-US" sz="2200" dirty="0">
              <a:solidFill>
                <a:schemeClr val="bg1"/>
              </a:solidFill>
            </a:endParaRPr>
          </a:p>
          <a:p>
            <a:r>
              <a:rPr lang="en-US" sz="2200" b="1" dirty="0">
                <a:solidFill>
                  <a:schemeClr val="bg1"/>
                </a:solidFill>
              </a:rPr>
              <a:t>The Living Well Series from 2005-2008</a:t>
            </a:r>
          </a:p>
          <a:p>
            <a:pPr marL="285750" indent="-285750">
              <a:buFont typeface="Arial" panose="020B0604020202020204" pitchFamily="34" charset="0"/>
              <a:buChar char="•"/>
            </a:pPr>
            <a:r>
              <a:rPr lang="en-US" sz="1900" dirty="0">
                <a:solidFill>
                  <a:schemeClr val="bg1"/>
                </a:solidFill>
              </a:rPr>
              <a:t>Living Well</a:t>
            </a:r>
          </a:p>
          <a:p>
            <a:pPr marL="285750" indent="-285750">
              <a:buFont typeface="Arial" panose="020B0604020202020204" pitchFamily="34" charset="0"/>
              <a:buChar char="•"/>
            </a:pPr>
            <a:r>
              <a:rPr lang="en-US" sz="1900" dirty="0">
                <a:solidFill>
                  <a:schemeClr val="bg1"/>
                </a:solidFill>
              </a:rPr>
              <a:t>Serving Well </a:t>
            </a:r>
          </a:p>
          <a:p>
            <a:pPr marL="285750" indent="-285750">
              <a:buFont typeface="Arial" panose="020B0604020202020204" pitchFamily="34" charset="0"/>
              <a:buChar char="•"/>
            </a:pPr>
            <a:r>
              <a:rPr lang="en-US" sz="1900" dirty="0">
                <a:solidFill>
                  <a:schemeClr val="bg1"/>
                </a:solidFill>
              </a:rPr>
              <a:t>Managing Well and </a:t>
            </a:r>
          </a:p>
          <a:p>
            <a:pPr marL="285750" indent="-285750">
              <a:buFont typeface="Arial" panose="020B0604020202020204" pitchFamily="34" charset="0"/>
              <a:buChar char="•"/>
            </a:pPr>
            <a:r>
              <a:rPr lang="en-US" sz="1900" dirty="0">
                <a:solidFill>
                  <a:schemeClr val="bg1"/>
                </a:solidFill>
              </a:rPr>
              <a:t>Ending Well</a:t>
            </a:r>
            <a:endParaRPr lang="en-US" b="1" i="1" dirty="0">
              <a:solidFill>
                <a:schemeClr val="bg1"/>
              </a:solidFill>
            </a:endParaRPr>
          </a:p>
        </p:txBody>
      </p:sp>
      <p:pic>
        <p:nvPicPr>
          <p:cNvPr id="13" name="ff3ba34c-3850-48f8-a117-dc9c60053055" descr="Image">
            <a:extLst>
              <a:ext uri="{FF2B5EF4-FFF2-40B4-BE49-F238E27FC236}">
                <a16:creationId xmlns:a16="http://schemas.microsoft.com/office/drawing/2014/main" id="{A41BE3FA-4526-4430-B316-2C7A2359B4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265" y="9201150"/>
            <a:ext cx="1159030" cy="171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ff3ba34c-3850-48f8-a117-dc9c60053055" descr="Image">
            <a:extLst>
              <a:ext uri="{FF2B5EF4-FFF2-40B4-BE49-F238E27FC236}">
                <a16:creationId xmlns:a16="http://schemas.microsoft.com/office/drawing/2014/main" id="{9C1CAE5B-4973-421B-A553-ADF9714A40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05" t="2820" r="12328" b="3430"/>
          <a:stretch/>
        </p:blipFill>
        <p:spPr bwMode="auto">
          <a:xfrm>
            <a:off x="233985" y="225028"/>
            <a:ext cx="978980" cy="16687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978"/>
            <a:ext cx="8229600" cy="1031505"/>
          </a:xfrm>
        </p:spPr>
        <p:txBody>
          <a:bodyPr>
            <a:normAutofit fontScale="90000"/>
          </a:bodyPr>
          <a:lstStyle/>
          <a:p>
            <a:r>
              <a:rPr lang="en-US" sz="4400" dirty="0"/>
              <a:t>The Anvil</a:t>
            </a:r>
            <a:br>
              <a:rPr lang="en-US" dirty="0"/>
            </a:br>
            <a:r>
              <a:rPr lang="en-US" sz="2800" dirty="0"/>
              <a:t>The Annual Resource Guide </a:t>
            </a:r>
            <a:endParaRPr lang="en-US" dirty="0"/>
          </a:p>
        </p:txBody>
      </p:sp>
      <p:pic>
        <p:nvPicPr>
          <p:cNvPr id="2051" name="4f4b7073-d0d4-4d5b-9450-c4f9f8afc5dc" descr="Image">
            <a:extLst>
              <a:ext uri="{FF2B5EF4-FFF2-40B4-BE49-F238E27FC236}">
                <a16:creationId xmlns:a16="http://schemas.microsoft.com/office/drawing/2014/main" id="{FCD4DDCB-83D6-4FAC-B533-DFC44B9775D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77" t="4176" r="10840"/>
          <a:stretch/>
        </p:blipFill>
        <p:spPr bwMode="auto">
          <a:xfrm>
            <a:off x="233985" y="2584437"/>
            <a:ext cx="908346" cy="15141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ebe70d34-c5c8-412b-944b-7c0484b669c7" descr="Image">
            <a:extLst>
              <a:ext uri="{FF2B5EF4-FFF2-40B4-BE49-F238E27FC236}">
                <a16:creationId xmlns:a16="http://schemas.microsoft.com/office/drawing/2014/main" id="{AC1CED19-95FA-43FE-9D96-A5E501C600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306" t="4516" r="15354"/>
          <a:stretch/>
        </p:blipFill>
        <p:spPr bwMode="auto">
          <a:xfrm>
            <a:off x="960301" y="3247013"/>
            <a:ext cx="891307" cy="154230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7efcf96f-965d-4f02-a34e-feafba97336c" descr="Image">
            <a:extLst>
              <a:ext uri="{FF2B5EF4-FFF2-40B4-BE49-F238E27FC236}">
                <a16:creationId xmlns:a16="http://schemas.microsoft.com/office/drawing/2014/main" id="{5CB2B269-CFB7-4556-A0DB-665EA99E6D2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464" t="3647" r="12845" b="6569"/>
          <a:stretch/>
        </p:blipFill>
        <p:spPr bwMode="auto">
          <a:xfrm>
            <a:off x="990600" y="971550"/>
            <a:ext cx="891307" cy="14617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22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16496"/>
          </a:xfrm>
        </p:spPr>
        <p:txBody>
          <a:bodyPr>
            <a:normAutofit/>
          </a:bodyPr>
          <a:lstStyle/>
          <a:p>
            <a:r>
              <a:rPr lang="en-US" sz="4400" dirty="0"/>
              <a:t>The Anvil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2379" t="7084" r="5212" b="7819"/>
          <a:stretch/>
        </p:blipFill>
        <p:spPr>
          <a:xfrm>
            <a:off x="1965960" y="2344875"/>
            <a:ext cx="747816" cy="1064461"/>
          </a:xfrm>
          <a:effectLst>
            <a:outerShdw blurRad="50800" dist="38100" dir="2700000" algn="tl" rotWithShape="0">
              <a:prstClr val="black">
                <a:alpha val="40000"/>
              </a:prstClr>
            </a:outerShdw>
          </a:effectLst>
        </p:spPr>
      </p:pic>
      <p:sp>
        <p:nvSpPr>
          <p:cNvPr id="5" name="TextBox 4"/>
          <p:cNvSpPr txBox="1"/>
          <p:nvPr/>
        </p:nvSpPr>
        <p:spPr>
          <a:xfrm>
            <a:off x="3124200" y="1352550"/>
            <a:ext cx="4343400" cy="2631490"/>
          </a:xfrm>
          <a:prstGeom prst="rect">
            <a:avLst/>
          </a:prstGeom>
          <a:noFill/>
        </p:spPr>
        <p:txBody>
          <a:bodyPr wrap="square" rtlCol="0">
            <a:spAutoFit/>
          </a:bodyPr>
          <a:lstStyle/>
          <a:p>
            <a:r>
              <a:rPr lang="en-US" sz="2000" b="1" dirty="0">
                <a:solidFill>
                  <a:schemeClr val="bg1"/>
                </a:solidFill>
              </a:rPr>
              <a:t>2008 – 2021 Editions</a:t>
            </a:r>
          </a:p>
          <a:p>
            <a:endParaRPr lang="en-US" sz="900" b="1" dirty="0">
              <a:solidFill>
                <a:schemeClr val="bg1"/>
              </a:solidFill>
            </a:endParaRPr>
          </a:p>
          <a:p>
            <a:pPr marL="285750" indent="-285750">
              <a:buFont typeface="Wingdings" panose="05000000000000000000" pitchFamily="2" charset="2"/>
              <a:buChar char="§"/>
            </a:pPr>
            <a:r>
              <a:rPr lang="en-US" b="1" dirty="0">
                <a:solidFill>
                  <a:schemeClr val="bg1"/>
                </a:solidFill>
              </a:rPr>
              <a:t>Continued by covering topics of </a:t>
            </a:r>
          </a:p>
          <a:p>
            <a:pPr>
              <a:tabLst>
                <a:tab pos="685800" algn="l"/>
                <a:tab pos="2286000" algn="l"/>
              </a:tabLst>
            </a:pPr>
            <a:r>
              <a:rPr lang="en-US" b="1" dirty="0">
                <a:solidFill>
                  <a:schemeClr val="bg1"/>
                </a:solidFill>
              </a:rPr>
              <a:t>	</a:t>
            </a:r>
            <a:r>
              <a:rPr lang="en-US" dirty="0">
                <a:solidFill>
                  <a:schemeClr val="bg1"/>
                </a:solidFill>
              </a:rPr>
              <a:t>Discipleship	Innovation</a:t>
            </a:r>
          </a:p>
          <a:p>
            <a:pPr>
              <a:tabLst>
                <a:tab pos="685800" algn="l"/>
                <a:tab pos="2286000" algn="l"/>
              </a:tabLst>
            </a:pPr>
            <a:r>
              <a:rPr lang="en-US" dirty="0">
                <a:solidFill>
                  <a:schemeClr val="bg1"/>
                </a:solidFill>
              </a:rPr>
              <a:t>	Service	Finance </a:t>
            </a:r>
          </a:p>
          <a:p>
            <a:pPr>
              <a:tabLst>
                <a:tab pos="685800" algn="l"/>
                <a:tab pos="2286000" algn="l"/>
              </a:tabLst>
            </a:pPr>
            <a:r>
              <a:rPr lang="en-US" dirty="0">
                <a:solidFill>
                  <a:schemeClr val="bg1"/>
                </a:solidFill>
              </a:rPr>
              <a:t>	Integrity	Worship managing 	Social justice	Climate change</a:t>
            </a:r>
          </a:p>
          <a:p>
            <a:pPr>
              <a:tabLst>
                <a:tab pos="457200" algn="l"/>
                <a:tab pos="2000250" algn="l"/>
              </a:tabLst>
            </a:pPr>
            <a:endParaRPr lang="en-US" sz="1000" dirty="0">
              <a:solidFill>
                <a:schemeClr val="bg1"/>
              </a:solidFill>
            </a:endParaRPr>
          </a:p>
          <a:p>
            <a:pPr marL="285750" indent="-285750">
              <a:buFont typeface="Wingdings" panose="05000000000000000000" pitchFamily="2" charset="2"/>
              <a:buChar char="§"/>
            </a:pPr>
            <a:r>
              <a:rPr lang="en-US" b="1" dirty="0">
                <a:solidFill>
                  <a:schemeClr val="bg1"/>
                </a:solidFill>
              </a:rPr>
              <a:t>Evolved from a printed format to a digital format</a:t>
            </a:r>
          </a:p>
        </p:txBody>
      </p:sp>
      <p:pic>
        <p:nvPicPr>
          <p:cNvPr id="8" name="Picture 7">
            <a:extLst>
              <a:ext uri="{FF2B5EF4-FFF2-40B4-BE49-F238E27FC236}">
                <a16:creationId xmlns:a16="http://schemas.microsoft.com/office/drawing/2014/main" id="{2857F56E-837E-47B5-AFA1-A700A4911E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72" b="737"/>
          <a:stretch/>
        </p:blipFill>
        <p:spPr>
          <a:xfrm>
            <a:off x="245014" y="1428750"/>
            <a:ext cx="767808" cy="11430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8D11B87-0CC5-4ABD-BE18-8C606DF5B2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491" t="5082" r="2399" b="2911"/>
          <a:stretch/>
        </p:blipFill>
        <p:spPr>
          <a:xfrm>
            <a:off x="1939408" y="1024066"/>
            <a:ext cx="774367" cy="1114168"/>
          </a:xfrm>
          <a:prstGeom prst="rect">
            <a:avLst/>
          </a:prstGeom>
          <a:effectLst>
            <a:outerShdw blurRad="50800" dist="38100" dir="2700000" algn="tl" rotWithShape="0">
              <a:prstClr val="black">
                <a:alpha val="40000"/>
              </a:prstClr>
            </a:outerShdw>
          </a:effectLst>
        </p:spPr>
      </p:pic>
      <p:pic>
        <p:nvPicPr>
          <p:cNvPr id="10" name="Picture 9" descr="Text&#10;&#10;Description automatically generated">
            <a:extLst>
              <a:ext uri="{FF2B5EF4-FFF2-40B4-BE49-F238E27FC236}">
                <a16:creationId xmlns:a16="http://schemas.microsoft.com/office/drawing/2014/main" id="{DEF7BDA1-7DD9-4B05-A165-2054BF932D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491" t="1986" r="1416" b="3200"/>
          <a:stretch/>
        </p:blipFill>
        <p:spPr>
          <a:xfrm>
            <a:off x="245014" y="156836"/>
            <a:ext cx="780075" cy="1195714"/>
          </a:xfrm>
          <a:prstGeom prst="rect">
            <a:avLst/>
          </a:prstGeom>
          <a:effectLst>
            <a:outerShdw blurRad="50800" dist="38100" dir="2700000" algn="tl" rotWithShape="0">
              <a:prstClr val="black">
                <a:alpha val="40000"/>
              </a:prstClr>
            </a:outerShdw>
          </a:effectLst>
        </p:spPr>
      </p:pic>
      <p:pic>
        <p:nvPicPr>
          <p:cNvPr id="14" name="Picture 13" descr="Text&#10;&#10;Description automatically generated">
            <a:extLst>
              <a:ext uri="{FF2B5EF4-FFF2-40B4-BE49-F238E27FC236}">
                <a16:creationId xmlns:a16="http://schemas.microsoft.com/office/drawing/2014/main" id="{D51DDCBD-2C71-4D3A-A797-E911313804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945"/>
          <a:stretch/>
        </p:blipFill>
        <p:spPr>
          <a:xfrm>
            <a:off x="1064111" y="514350"/>
            <a:ext cx="776232" cy="1066800"/>
          </a:xfrm>
          <a:prstGeom prst="rect">
            <a:avLst/>
          </a:prstGeom>
          <a:effectLst>
            <a:outerShdw blurRad="50800" dist="38100" dir="2700000" algn="tl" rotWithShape="0">
              <a:prstClr val="black">
                <a:alpha val="40000"/>
              </a:prstClr>
            </a:outerShdw>
          </a:effectLst>
        </p:spPr>
      </p:pic>
      <p:pic>
        <p:nvPicPr>
          <p:cNvPr id="16" name="Picture 15" descr="Text&#10;&#10;Description automatically generated">
            <a:extLst>
              <a:ext uri="{FF2B5EF4-FFF2-40B4-BE49-F238E27FC236}">
                <a16:creationId xmlns:a16="http://schemas.microsoft.com/office/drawing/2014/main" id="{B8DD9801-20F2-4434-B557-8210816DC1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153" t="8519" r="5863" b="8782"/>
          <a:stretch/>
        </p:blipFill>
        <p:spPr>
          <a:xfrm>
            <a:off x="1066800" y="1733550"/>
            <a:ext cx="774367" cy="1108372"/>
          </a:xfrm>
          <a:prstGeom prst="rect">
            <a:avLst/>
          </a:prstGeom>
          <a:effectLst>
            <a:outerShdw blurRad="50800" dist="38100" dir="2700000" algn="tl" rotWithShape="0">
              <a:prstClr val="black">
                <a:alpha val="40000"/>
              </a:prstClr>
            </a:outerShdw>
          </a:effectLst>
        </p:spPr>
      </p:pic>
      <p:pic>
        <p:nvPicPr>
          <p:cNvPr id="20" name="Picture 19" descr="Text&#10;&#10;Description automatically generated">
            <a:extLst>
              <a:ext uri="{FF2B5EF4-FFF2-40B4-BE49-F238E27FC236}">
                <a16:creationId xmlns:a16="http://schemas.microsoft.com/office/drawing/2014/main" id="{F1A5B6D6-7F27-43EA-8068-8ECD58924B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2102" t="8519" r="5825" b="7223"/>
          <a:stretch/>
        </p:blipFill>
        <p:spPr>
          <a:xfrm>
            <a:off x="228600" y="2647950"/>
            <a:ext cx="776232" cy="1102732"/>
          </a:xfrm>
          <a:prstGeom prst="rect">
            <a:avLst/>
          </a:prstGeom>
          <a:effectLst>
            <a:outerShdw blurRad="50800" dist="38100" dir="2700000" algn="tl" rotWithShape="0">
              <a:prstClr val="black">
                <a:alpha val="40000"/>
              </a:prstClr>
            </a:outerShdw>
          </a:effectLst>
        </p:spPr>
      </p:pic>
      <p:pic>
        <p:nvPicPr>
          <p:cNvPr id="22" name="Picture 21" descr="A picture containing text&#10;&#10;Description automatically generated">
            <a:extLst>
              <a:ext uri="{FF2B5EF4-FFF2-40B4-BE49-F238E27FC236}">
                <a16:creationId xmlns:a16="http://schemas.microsoft.com/office/drawing/2014/main" id="{4D134E8D-482C-4352-9085-B77F957067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313" t="10001" r="3614" b="4999"/>
          <a:stretch/>
        </p:blipFill>
        <p:spPr>
          <a:xfrm>
            <a:off x="1082637" y="2952750"/>
            <a:ext cx="776942" cy="11430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946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1700120"/>
            <a:ext cx="5812366" cy="2539157"/>
          </a:xfrm>
          <a:prstGeom prst="rect">
            <a:avLst/>
          </a:prstGeom>
          <a:noFill/>
        </p:spPr>
        <p:txBody>
          <a:bodyPr wrap="square" rtlCol="0">
            <a:spAutoFit/>
          </a:bodyPr>
          <a:lstStyle/>
          <a:p>
            <a:r>
              <a:rPr lang="en-US" b="1" dirty="0">
                <a:solidFill>
                  <a:schemeClr val="bg1"/>
                </a:solidFill>
              </a:rPr>
              <a:t>After adding the Digital Format, The Anvil evolved into telling our AME stories in film with 4 documentaries </a:t>
            </a:r>
          </a:p>
          <a:p>
            <a:endParaRPr lang="en-US" b="1" dirty="0">
              <a:solidFill>
                <a:schemeClr val="bg1"/>
              </a:solidFill>
            </a:endParaRPr>
          </a:p>
          <a:p>
            <a:pPr marL="285750" indent="-285750">
              <a:buFont typeface="Wingdings" panose="05000000000000000000" pitchFamily="2" charset="2"/>
              <a:buChar char="§"/>
            </a:pPr>
            <a:r>
              <a:rPr lang="en-US" b="1" i="1" dirty="0">
                <a:solidFill>
                  <a:schemeClr val="bg1"/>
                </a:solidFill>
              </a:rPr>
              <a:t>Echoes from the General Conference</a:t>
            </a:r>
          </a:p>
          <a:p>
            <a:pPr marL="285750" indent="-285750">
              <a:buFont typeface="Wingdings" panose="05000000000000000000" pitchFamily="2" charset="2"/>
              <a:buChar char="§"/>
            </a:pPr>
            <a:r>
              <a:rPr lang="en-US" b="1" i="1" dirty="0">
                <a:solidFill>
                  <a:schemeClr val="bg1"/>
                </a:solidFill>
              </a:rPr>
              <a:t>Preaching on the Frontline</a:t>
            </a:r>
          </a:p>
          <a:p>
            <a:pPr marL="285750" indent="-285750">
              <a:buFont typeface="Wingdings" panose="05000000000000000000" pitchFamily="2" charset="2"/>
              <a:buChar char="§"/>
            </a:pPr>
            <a:r>
              <a:rPr lang="en-US" b="1" i="1" dirty="0">
                <a:solidFill>
                  <a:schemeClr val="bg1"/>
                </a:solidFill>
              </a:rPr>
              <a:t>The Spirit of African Methodism</a:t>
            </a:r>
          </a:p>
          <a:p>
            <a:endParaRPr lang="en-US" sz="900" b="1" dirty="0">
              <a:solidFill>
                <a:schemeClr val="bg1"/>
              </a:solidFill>
            </a:endParaRPr>
          </a:p>
          <a:p>
            <a:r>
              <a:rPr lang="en-US" sz="2400" b="1" i="1" dirty="0">
                <a:solidFill>
                  <a:srgbClr val="FFFF00"/>
                </a:solidFill>
              </a:rPr>
              <a:t>NOW in 2021:    AME Next</a:t>
            </a:r>
          </a:p>
          <a:p>
            <a:endParaRPr lang="en-US" b="1" i="1" dirty="0">
              <a:solidFill>
                <a:schemeClr val="bg1"/>
              </a:solidFill>
            </a:endParaRPr>
          </a:p>
        </p:txBody>
      </p:sp>
      <p:pic>
        <p:nvPicPr>
          <p:cNvPr id="9" name="Picture 8">
            <a:extLst>
              <a:ext uri="{FF2B5EF4-FFF2-40B4-BE49-F238E27FC236}">
                <a16:creationId xmlns:a16="http://schemas.microsoft.com/office/drawing/2014/main" id="{7CEE2EE8-0CB4-44CC-B59D-4FB488FB38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401" t="6820" r="4086" b="3239"/>
          <a:stretch/>
        </p:blipFill>
        <p:spPr>
          <a:xfrm>
            <a:off x="200619" y="205978"/>
            <a:ext cx="1190142" cy="173221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371270"/>
            <a:ext cx="8382000" cy="709863"/>
          </a:xfrm>
        </p:spPr>
        <p:txBody>
          <a:bodyPr>
            <a:noAutofit/>
          </a:bodyPr>
          <a:lstStyle/>
          <a:p>
            <a:r>
              <a:rPr lang="en-US" sz="3200" dirty="0"/>
              <a:t>The Anvil Evolves to Documentaries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2379" t="7084" r="4271" b="7820"/>
          <a:stretch/>
        </p:blipFill>
        <p:spPr>
          <a:xfrm>
            <a:off x="669009" y="1575830"/>
            <a:ext cx="1117012" cy="1555451"/>
          </a:xfr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EC70648-CCB5-423E-9EE2-6A8740D9F9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467" t="7250" r="5783" b="7750"/>
          <a:stretch/>
        </p:blipFill>
        <p:spPr>
          <a:xfrm>
            <a:off x="1054811" y="2557182"/>
            <a:ext cx="1199600" cy="17324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618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Bishops Contribute $150,000</a:t>
            </a:r>
          </a:p>
        </p:txBody>
      </p:sp>
      <p:sp>
        <p:nvSpPr>
          <p:cNvPr id="5" name="TextBox 4"/>
          <p:cNvSpPr txBox="1"/>
          <p:nvPr/>
        </p:nvSpPr>
        <p:spPr>
          <a:xfrm>
            <a:off x="2590800" y="1352550"/>
            <a:ext cx="6324600" cy="2539157"/>
          </a:xfrm>
          <a:prstGeom prst="rect">
            <a:avLst/>
          </a:prstGeom>
          <a:noFill/>
        </p:spPr>
        <p:txBody>
          <a:bodyPr wrap="square" rtlCol="0">
            <a:spAutoFit/>
          </a:bodyPr>
          <a:lstStyle/>
          <a:p>
            <a:r>
              <a:rPr lang="en-US" sz="2200" dirty="0">
                <a:solidFill>
                  <a:schemeClr val="bg1"/>
                </a:solidFill>
              </a:rPr>
              <a:t>To date, the Council of Bishops has given $150,000 to AME Episcopal District issues ranging from </a:t>
            </a:r>
          </a:p>
          <a:p>
            <a:endParaRPr lang="en-US" sz="1100" dirty="0">
              <a:solidFill>
                <a:schemeClr val="bg1"/>
              </a:solidFill>
            </a:endParaRPr>
          </a:p>
          <a:p>
            <a:pPr marL="285750" indent="-285750">
              <a:buFont typeface="Wingdings" panose="05000000000000000000" pitchFamily="2" charset="2"/>
              <a:buChar char="§"/>
            </a:pPr>
            <a:r>
              <a:rPr lang="en-US" dirty="0">
                <a:solidFill>
                  <a:schemeClr val="bg1"/>
                </a:solidFill>
              </a:rPr>
              <a:t>Support for AME Colleges and Universities</a:t>
            </a:r>
          </a:p>
          <a:p>
            <a:pPr marL="285750" indent="-285750">
              <a:buFont typeface="Wingdings" panose="05000000000000000000" pitchFamily="2" charset="2"/>
              <a:buChar char="§"/>
            </a:pPr>
            <a:r>
              <a:rPr lang="en-US" dirty="0">
                <a:solidFill>
                  <a:schemeClr val="bg1"/>
                </a:solidFill>
              </a:rPr>
              <a:t>Disaster relief after hurricanes and earthquakes</a:t>
            </a:r>
          </a:p>
          <a:p>
            <a:pPr marL="285750" indent="-285750">
              <a:buFont typeface="Wingdings" panose="05000000000000000000" pitchFamily="2" charset="2"/>
              <a:buChar char="§"/>
            </a:pPr>
            <a:r>
              <a:rPr lang="en-US" dirty="0">
                <a:solidFill>
                  <a:schemeClr val="bg1"/>
                </a:solidFill>
              </a:rPr>
              <a:t>Mother Emmanuel</a:t>
            </a:r>
          </a:p>
          <a:p>
            <a:pPr marL="285750" indent="-285750">
              <a:buFont typeface="Wingdings" panose="05000000000000000000" pitchFamily="2" charset="2"/>
              <a:buChar char="§"/>
            </a:pPr>
            <a:r>
              <a:rPr lang="en-US" dirty="0">
                <a:solidFill>
                  <a:schemeClr val="bg1"/>
                </a:solidFill>
              </a:rPr>
              <a:t>Metropolitan AME Church</a:t>
            </a:r>
          </a:p>
          <a:p>
            <a:pPr marL="285750" indent="-285750">
              <a:buFont typeface="Wingdings" panose="05000000000000000000" pitchFamily="2" charset="2"/>
              <a:buChar char="§"/>
            </a:pPr>
            <a:r>
              <a:rPr lang="en-US" dirty="0">
                <a:solidFill>
                  <a:schemeClr val="bg1"/>
                </a:solidFill>
              </a:rPr>
              <a:t>The Cathedral of African Methodism and more….</a:t>
            </a:r>
          </a:p>
          <a:p>
            <a:endParaRPr lang="en-US" sz="1400" i="1"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3401" t="6820" r="4086" b="3239"/>
          <a:stretch/>
        </p:blipFill>
        <p:spPr>
          <a:xfrm>
            <a:off x="371247" y="599070"/>
            <a:ext cx="1003338" cy="1460329"/>
          </a:xfrm>
          <a:prstGeom prst="rect">
            <a:avLst/>
          </a:prstGeom>
          <a:effectLst>
            <a:outerShdw blurRad="50800" dist="38100" dir="2700000" algn="tl" rotWithShape="0">
              <a:prstClr val="black">
                <a:alpha val="40000"/>
              </a:prstClr>
            </a:outerShdw>
          </a:effectLst>
        </p:spPr>
      </p:pic>
      <p:pic>
        <p:nvPicPr>
          <p:cNvPr id="10" name="Picture 9" descr="Text&#10;&#10;Description automatically generated">
            <a:extLst>
              <a:ext uri="{FF2B5EF4-FFF2-40B4-BE49-F238E27FC236}">
                <a16:creationId xmlns:a16="http://schemas.microsoft.com/office/drawing/2014/main" id="{FB75CBEB-00A2-4C69-945A-BAB76E32F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102" t="8519" r="5825" b="7223"/>
          <a:stretch/>
        </p:blipFill>
        <p:spPr>
          <a:xfrm>
            <a:off x="816726" y="1534361"/>
            <a:ext cx="1027951" cy="1460329"/>
          </a:xfrm>
          <a:prstGeom prst="rect">
            <a:avLst/>
          </a:prstGeom>
          <a:effectLst>
            <a:outerShdw blurRad="50800" dist="38100" dir="2700000" algn="tl" rotWithShape="0">
              <a:prstClr val="black">
                <a:alpha val="40000"/>
              </a:prstClr>
            </a:outerShdw>
          </a:effectLst>
        </p:spPr>
      </p:pic>
      <p:pic>
        <p:nvPicPr>
          <p:cNvPr id="12" name="Picture 11" descr="A picture containing text&#10;&#10;Description automatically generated">
            <a:extLst>
              <a:ext uri="{FF2B5EF4-FFF2-40B4-BE49-F238E27FC236}">
                <a16:creationId xmlns:a16="http://schemas.microsoft.com/office/drawing/2014/main" id="{05B98F17-6F1C-49FD-9C93-0BF2A78C70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313" t="10001" r="3614" b="4999"/>
          <a:stretch/>
        </p:blipFill>
        <p:spPr>
          <a:xfrm>
            <a:off x="1369558" y="2559221"/>
            <a:ext cx="992642" cy="14603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14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dirty="0"/>
              <a:t>Thank You!</a:t>
            </a:r>
            <a:endParaRPr lang="en-US" sz="2800" dirty="0"/>
          </a:p>
        </p:txBody>
      </p:sp>
      <p:sp>
        <p:nvSpPr>
          <p:cNvPr id="4" name="Content Placeholder 3"/>
          <p:cNvSpPr>
            <a:spLocks noGrp="1"/>
          </p:cNvSpPr>
          <p:nvPr>
            <p:ph idx="1"/>
          </p:nvPr>
        </p:nvSpPr>
        <p:spPr>
          <a:xfrm>
            <a:off x="1066800" y="1200150"/>
            <a:ext cx="7010400" cy="2971800"/>
          </a:xfrm>
          <a:solidFill>
            <a:srgbClr val="FFFFCC"/>
          </a:solidFill>
        </p:spPr>
        <p:txBody>
          <a:bodyPr>
            <a:normAutofit fontScale="85000" lnSpcReduction="20000"/>
          </a:bodyPr>
          <a:lstStyle/>
          <a:p>
            <a:pPr marL="0" marR="0" indent="0" algn="just">
              <a:lnSpc>
                <a:spcPct val="107000"/>
              </a:lnSpc>
              <a:spcBef>
                <a:spcPts val="0"/>
              </a:spcBef>
              <a:spcAft>
                <a:spcPts val="800"/>
              </a:spcAft>
              <a:buNone/>
            </a:pPr>
            <a:endParaRPr lang="en-US" sz="1300" i="1" dirty="0">
              <a:solidFill>
                <a:srgbClr val="480048"/>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600" i="1" dirty="0">
                <a:solidFill>
                  <a:srgbClr val="480048"/>
                </a:solidFill>
                <a:effectLst/>
                <a:latin typeface="Calibri" panose="020F0502020204030204" pitchFamily="34" charset="0"/>
                <a:ea typeface="Calibri" panose="020F0502020204030204" pitchFamily="34" charset="0"/>
                <a:cs typeface="Times New Roman" panose="02020603050405020304" pitchFamily="18" charset="0"/>
              </a:rPr>
              <a:t>Thank you for your support. This innovation created an opportunity for your Episcopal Servants  to share their thoughts and wisdom on a variety of topics thru sermons, meditations, prayers, litanies, collects and other liturgy with our constituency as a way to help shape and guide our actions and response to critical issues; and at the same time collectively give monetary resources to help mitigate specific needs within Episcopal Districts</a:t>
            </a:r>
          </a:p>
          <a:p>
            <a:pPr marL="0" marR="0" indent="0" algn="ctr">
              <a:lnSpc>
                <a:spcPct val="107000"/>
              </a:lnSpc>
              <a:spcBef>
                <a:spcPts val="0"/>
              </a:spcBef>
              <a:spcAft>
                <a:spcPts val="800"/>
              </a:spcAft>
              <a:buNone/>
            </a:pPr>
            <a:endParaRPr lang="en-US" dirty="0">
              <a:solidFill>
                <a:srgbClr val="480048"/>
              </a:solidFill>
            </a:endParaRPr>
          </a:p>
        </p:txBody>
      </p:sp>
    </p:spTree>
    <p:extLst>
      <p:ext uri="{BB962C8B-B14F-4D97-AF65-F5344CB8AC3E}">
        <p14:creationId xmlns:p14="http://schemas.microsoft.com/office/powerpoint/2010/main" val="132323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fontScale="90000"/>
          </a:bodyPr>
          <a:lstStyle/>
          <a:p>
            <a:r>
              <a:rPr lang="en-US" dirty="0"/>
              <a:t>Quadrennial Theme </a:t>
            </a:r>
            <a:br>
              <a:rPr lang="en-US" dirty="0"/>
            </a:br>
            <a:r>
              <a:rPr lang="en-US" sz="2800" dirty="0"/>
              <a:t>2020-2024</a:t>
            </a:r>
          </a:p>
        </p:txBody>
      </p:sp>
      <p:sp>
        <p:nvSpPr>
          <p:cNvPr id="4" name="Content Placeholder 3"/>
          <p:cNvSpPr>
            <a:spLocks noGrp="1"/>
          </p:cNvSpPr>
          <p:nvPr>
            <p:ph idx="1"/>
          </p:nvPr>
        </p:nvSpPr>
        <p:spPr>
          <a:xfrm>
            <a:off x="457200" y="1600200"/>
            <a:ext cx="8229600" cy="2057400"/>
          </a:xfrm>
        </p:spPr>
        <p:txBody>
          <a:bodyPr>
            <a:normAutofit/>
          </a:bodyPr>
          <a:lstStyle/>
          <a:p>
            <a:pPr marL="0" marR="0" indent="0">
              <a:spcBef>
                <a:spcPts val="0"/>
              </a:spcBef>
              <a:spcAft>
                <a:spcPts val="0"/>
              </a:spcAft>
              <a:buNone/>
            </a:pPr>
            <a:r>
              <a:rPr lang="en-US" sz="2200" dirty="0">
                <a:effectLst/>
                <a:latin typeface="+mn-lt"/>
                <a:ea typeface="Calibri" panose="020F0502020204030204" pitchFamily="34" charset="0"/>
              </a:rPr>
              <a:t>The Quadrennial theme may be a theological or biblical focus, missional emphasis, prophetic statement or program catalysts for ministry that is designed to serve as a rallying cry and/or a means to enhance the ministerial and/or programmatic thrust important to the life of the global church. </a:t>
            </a:r>
          </a:p>
          <a:p>
            <a:pPr marL="0" marR="0" indent="0">
              <a:spcBef>
                <a:spcPts val="0"/>
              </a:spcBef>
              <a:spcAft>
                <a:spcPts val="0"/>
              </a:spcAft>
              <a:buNone/>
            </a:pPr>
            <a:r>
              <a:rPr lang="en-US" sz="1800" dirty="0">
                <a:effectLst/>
                <a:latin typeface="+mn-lt"/>
                <a:ea typeface="Calibri" panose="020F0502020204030204" pitchFamily="34" charset="0"/>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5156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fontScale="90000"/>
          </a:bodyPr>
          <a:lstStyle/>
          <a:p>
            <a:r>
              <a:rPr lang="en-US" dirty="0"/>
              <a:t>Quadrennial Theme </a:t>
            </a:r>
            <a:br>
              <a:rPr lang="en-US" dirty="0"/>
            </a:br>
            <a:r>
              <a:rPr lang="en-US" sz="2800" dirty="0"/>
              <a:t>2020-2024</a:t>
            </a:r>
          </a:p>
        </p:txBody>
      </p:sp>
      <p:sp>
        <p:nvSpPr>
          <p:cNvPr id="4" name="Content Placeholder 3"/>
          <p:cNvSpPr>
            <a:spLocks noGrp="1"/>
          </p:cNvSpPr>
          <p:nvPr>
            <p:ph idx="1"/>
          </p:nvPr>
        </p:nvSpPr>
        <p:spPr>
          <a:xfrm>
            <a:off x="838200" y="1276350"/>
            <a:ext cx="7467600" cy="3124200"/>
          </a:xfrm>
        </p:spPr>
        <p:txBody>
          <a:bodyPr>
            <a:normAutofit fontScale="92500" lnSpcReduction="10000"/>
          </a:bodyPr>
          <a:lstStyle/>
          <a:p>
            <a:pPr marL="0" marR="0" indent="0" algn="just">
              <a:spcBef>
                <a:spcPts val="0"/>
              </a:spcBef>
              <a:spcAft>
                <a:spcPts val="0"/>
              </a:spcAft>
              <a:buNone/>
            </a:pPr>
            <a:r>
              <a:rPr lang="en-US" sz="2200" b="0" dirty="0">
                <a:effectLst/>
                <a:latin typeface="+mn-lt"/>
                <a:ea typeface="Calibri" panose="020F0502020204030204" pitchFamily="34" charset="0"/>
              </a:rPr>
              <a:t>The Council of Bishops develops the theme, and it is presented to the General Conference</a:t>
            </a:r>
          </a:p>
          <a:p>
            <a:pPr marL="0" marR="0" indent="0" algn="just">
              <a:spcBef>
                <a:spcPts val="0"/>
              </a:spcBef>
              <a:spcAft>
                <a:spcPts val="0"/>
              </a:spcAft>
              <a:buNone/>
            </a:pPr>
            <a:endParaRPr lang="en-US" sz="2200" b="0" dirty="0">
              <a:latin typeface="+mn-lt"/>
              <a:ea typeface="Calibri" panose="020F0502020204030204" pitchFamily="34" charset="0"/>
            </a:endParaRPr>
          </a:p>
          <a:p>
            <a:pPr marL="0" marR="0" indent="0" algn="just">
              <a:spcBef>
                <a:spcPts val="0"/>
              </a:spcBef>
              <a:spcAft>
                <a:spcPts val="0"/>
              </a:spcAft>
              <a:buNone/>
            </a:pPr>
            <a:r>
              <a:rPr lang="en-US" sz="2200" b="0" dirty="0">
                <a:effectLst/>
                <a:latin typeface="+mn-lt"/>
                <a:ea typeface="Calibri" panose="020F0502020204030204" pitchFamily="34" charset="0"/>
              </a:rPr>
              <a:t>All Episcopal Districts, Presiding Elder Districts, Connectional and Annual Conferences, auxiliaries and local churches are asked to incorporate some aspect of the Quadrennial Theme in their programmatic or ministerial thrusts as an opportunity for teaching, training and developing a special emphasis that may emerge from the theme. It helps us to move together with a unified emphasis in our various capacities.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931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fontScale="90000"/>
          </a:bodyPr>
          <a:lstStyle/>
          <a:p>
            <a:r>
              <a:rPr lang="en-US" dirty="0"/>
              <a:t>Quadrennial Theme </a:t>
            </a:r>
            <a:br>
              <a:rPr lang="en-US" dirty="0"/>
            </a:br>
            <a:r>
              <a:rPr lang="en-US" sz="2800" dirty="0"/>
              <a:t>2020-2024</a:t>
            </a:r>
          </a:p>
        </p:txBody>
      </p:sp>
      <p:sp>
        <p:nvSpPr>
          <p:cNvPr id="4" name="Content Placeholder 3"/>
          <p:cNvSpPr>
            <a:spLocks noGrp="1"/>
          </p:cNvSpPr>
          <p:nvPr>
            <p:ph idx="1"/>
          </p:nvPr>
        </p:nvSpPr>
        <p:spPr>
          <a:xfrm>
            <a:off x="1066800" y="1733550"/>
            <a:ext cx="7010400" cy="1447800"/>
          </a:xfrm>
        </p:spPr>
        <p:txBody>
          <a:bodyPr>
            <a:normAutofit/>
          </a:bodyPr>
          <a:lstStyle/>
          <a:p>
            <a:pPr marL="0" indent="0">
              <a:buNone/>
            </a:pPr>
            <a:r>
              <a:rPr lang="en-US" sz="3600" b="1" dirty="0">
                <a:latin typeface="Britannic Bold" panose="020B0903060703020204" pitchFamily="34" charset="0"/>
              </a:rPr>
              <a:t>Forward in Faith:  </a:t>
            </a:r>
          </a:p>
          <a:p>
            <a:pPr marL="0" indent="0">
              <a:buNone/>
            </a:pPr>
            <a:r>
              <a:rPr lang="en-US" sz="3600" b="1" dirty="0">
                <a:latin typeface="Britannic Bold" panose="020B0903060703020204" pitchFamily="34" charset="0"/>
              </a:rPr>
              <a:t>	The Post Pandemic Ministry</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25340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481</Words>
  <Application>Microsoft Office PowerPoint</Application>
  <PresentationFormat>On-screen Show (16:9)</PresentationFormat>
  <Paragraphs>213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Book Antiqua</vt:lpstr>
      <vt:lpstr>Britannic Bold</vt:lpstr>
      <vt:lpstr>Calibri</vt:lpstr>
      <vt:lpstr>Constantia</vt:lpstr>
      <vt:lpstr>Franklin Gothic Book</vt:lpstr>
      <vt:lpstr>Wingdings</vt:lpstr>
      <vt:lpstr>Office Theme</vt:lpstr>
      <vt:lpstr>Quadrennial Theme Committee</vt:lpstr>
      <vt:lpstr>The Anvil The Annual Resource Guide </vt:lpstr>
      <vt:lpstr>The Anvil </vt:lpstr>
      <vt:lpstr>The Anvil Evolves to Documentaries</vt:lpstr>
      <vt:lpstr>Bishops Contribute $150,000</vt:lpstr>
      <vt:lpstr>Thank You!</vt:lpstr>
      <vt:lpstr>Quadrennial Theme  2020-2024</vt:lpstr>
      <vt:lpstr>Quadrennial Theme  2020-2024</vt:lpstr>
      <vt:lpstr>Quadrennial Theme  2020-2024</vt:lpstr>
      <vt:lpstr>Presentation by  the Council of Bishops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Quadrennial Theme</dc:title>
  <dc:creator>Anica Howard</dc:creator>
  <cp:lastModifiedBy>Anica Howard</cp:lastModifiedBy>
  <cp:revision>41</cp:revision>
  <dcterms:created xsi:type="dcterms:W3CDTF">2016-06-22T21:29:24Z</dcterms:created>
  <dcterms:modified xsi:type="dcterms:W3CDTF">2021-07-04T19:20:23Z</dcterms:modified>
</cp:coreProperties>
</file>