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66" r:id="rId8"/>
    <p:sldId id="267" r:id="rId9"/>
    <p:sldId id="288" r:id="rId10"/>
    <p:sldId id="289" r:id="rId11"/>
    <p:sldId id="261" r:id="rId12"/>
    <p:sldId id="262" r:id="rId13"/>
    <p:sldId id="263" r:id="rId14"/>
    <p:sldId id="268" r:id="rId15"/>
    <p:sldId id="269" r:id="rId16"/>
    <p:sldId id="271"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94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12/2/15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12/2/15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12/2/15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7500" lnSpcReduction="20000"/>
          </a:bodyPr>
          <a:lstStyle/>
          <a:p>
            <a:r>
              <a:rPr lang="en-US" dirty="0" smtClean="0"/>
              <a:t>DENNIS C. DICKERSON, PH.D.</a:t>
            </a:r>
          </a:p>
          <a:p>
            <a:r>
              <a:rPr lang="en-US" dirty="0" smtClean="0"/>
              <a:t>JAMES M. LAWSON, JR. </a:t>
            </a:r>
          </a:p>
          <a:p>
            <a:r>
              <a:rPr lang="en-US" dirty="0" smtClean="0"/>
              <a:t>PROFESSOR OF HISTORY</a:t>
            </a:r>
          </a:p>
          <a:p>
            <a:r>
              <a:rPr lang="en-US" dirty="0" smtClean="0"/>
              <a:t>VANDERBILT UNIVERSITY</a:t>
            </a:r>
          </a:p>
          <a:p>
            <a:r>
              <a:rPr lang="en-US" dirty="0" smtClean="0"/>
              <a:t>RETIRED GENERAL OFFICER</a:t>
            </a:r>
          </a:p>
          <a:p>
            <a:r>
              <a:rPr lang="en-US" dirty="0" smtClean="0"/>
              <a:t>AME CHURCH</a:t>
            </a:r>
          </a:p>
          <a:p>
            <a:r>
              <a:rPr lang="en-US" dirty="0" smtClean="0"/>
              <a:t>CONVO XVII</a:t>
            </a:r>
          </a:p>
          <a:p>
            <a:r>
              <a:rPr lang="en-US" dirty="0" smtClean="0"/>
              <a:t>ATLANTA, GEORGIA</a:t>
            </a:r>
          </a:p>
          <a:p>
            <a:r>
              <a:rPr lang="en-US" dirty="0" smtClean="0"/>
              <a:t>DECEMBER 3, 2015</a:t>
            </a:r>
            <a:endParaRPr lang="en-US" dirty="0"/>
          </a:p>
        </p:txBody>
      </p:sp>
      <p:sp>
        <p:nvSpPr>
          <p:cNvPr id="3" name="Title 2"/>
          <p:cNvSpPr>
            <a:spLocks noGrp="1"/>
          </p:cNvSpPr>
          <p:nvPr>
            <p:ph type="ctrTitle"/>
          </p:nvPr>
        </p:nvSpPr>
        <p:spPr/>
        <p:txBody>
          <a:bodyPr/>
          <a:lstStyle/>
          <a:p>
            <a:r>
              <a:rPr lang="en-US" dirty="0" smtClean="0"/>
              <a:t>SPIRITUAL FOUNDATIONS OF AFRICAN METHODISM</a:t>
            </a:r>
            <a:endParaRPr lang="en-US" dirty="0"/>
          </a:p>
        </p:txBody>
      </p:sp>
      <p:pic>
        <p:nvPicPr>
          <p:cNvPr id="4" name="Picture 3" descr="dennis-dickers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150" y="2679898"/>
            <a:ext cx="2222500" cy="2781300"/>
          </a:xfrm>
          <a:prstGeom prst="rect">
            <a:avLst/>
          </a:prstGeom>
        </p:spPr>
      </p:pic>
    </p:spTree>
    <p:extLst>
      <p:ext uri="{BB962C8B-B14F-4D97-AF65-F5344CB8AC3E}">
        <p14:creationId xmlns:p14="http://schemas.microsoft.com/office/powerpoint/2010/main" val="279183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JARENA LEE’S SALVIFIC EXPERIENCE (CONTINUED)</a:t>
            </a:r>
            <a:endParaRPr lang="en-US" dirty="0"/>
          </a:p>
        </p:txBody>
      </p:sp>
      <p:sp>
        <p:nvSpPr>
          <p:cNvPr id="3" name="Content Placeholder 2"/>
          <p:cNvSpPr>
            <a:spLocks noGrp="1"/>
          </p:cNvSpPr>
          <p:nvPr>
            <p:ph sz="quarter" idx="1"/>
          </p:nvPr>
        </p:nvSpPr>
        <p:spPr/>
        <p:txBody>
          <a:bodyPr/>
          <a:lstStyle/>
          <a:p>
            <a:r>
              <a:rPr lang="en-US" dirty="0" smtClean="0"/>
              <a:t>“’LORD SANCTIFY MY SOUL FOR CHRIST’S SAKE.’ THAT VERY INSTANT, AS IF LIGHTNING HAD DARTED THROUGH ME, I SPRANG TO MY FEET, AND CRIED, ‘THE LORD HAS SANCTIFIED MY SOUL!’”</a:t>
            </a:r>
            <a:endParaRPr lang="en-US" dirty="0"/>
          </a:p>
        </p:txBody>
      </p:sp>
      <p:pic>
        <p:nvPicPr>
          <p:cNvPr id="4" name="Picture 3" descr="Jarena_L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478" y="3226712"/>
            <a:ext cx="1968500" cy="3035300"/>
          </a:xfrm>
          <a:prstGeom prst="rect">
            <a:avLst/>
          </a:prstGeom>
        </p:spPr>
      </p:pic>
    </p:spTree>
    <p:extLst>
      <p:ext uri="{BB962C8B-B14F-4D97-AF65-F5344CB8AC3E}">
        <p14:creationId xmlns:p14="http://schemas.microsoft.com/office/powerpoint/2010/main" val="372459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 BELIEF:</a:t>
            </a:r>
            <a:br>
              <a:rPr lang="en-US" dirty="0" smtClean="0"/>
            </a:br>
            <a:r>
              <a:rPr lang="en-US" dirty="0" smtClean="0"/>
              <a:t>OUR THEOLOGY </a:t>
            </a:r>
            <a:endParaRPr lang="en-US" dirty="0"/>
          </a:p>
        </p:txBody>
      </p:sp>
      <p:sp>
        <p:nvSpPr>
          <p:cNvPr id="3" name="Content Placeholder 2"/>
          <p:cNvSpPr>
            <a:spLocks noGrp="1"/>
          </p:cNvSpPr>
          <p:nvPr>
            <p:ph sz="quarter" idx="1"/>
          </p:nvPr>
        </p:nvSpPr>
        <p:spPr/>
        <p:txBody>
          <a:bodyPr/>
          <a:lstStyle/>
          <a:p>
            <a:r>
              <a:rPr lang="en-US" dirty="0" smtClean="0"/>
              <a:t>GOD OUR FATHER, CHRIST OUR REDEEMER, MAN OUR BROTHER (1856)</a:t>
            </a:r>
          </a:p>
          <a:p>
            <a:endParaRPr lang="en-US" dirty="0"/>
          </a:p>
          <a:p>
            <a:r>
              <a:rPr lang="en-US" dirty="0" smtClean="0"/>
              <a:t>GOD OUR FATHER, CHRIST OUR</a:t>
            </a:r>
          </a:p>
          <a:p>
            <a:r>
              <a:rPr lang="en-US" dirty="0" smtClean="0"/>
              <a:t>REDEEMER, THE HOLY GHOST</a:t>
            </a:r>
          </a:p>
          <a:p>
            <a:r>
              <a:rPr lang="en-US" dirty="0" smtClean="0"/>
              <a:t>OUR COMFORTER, MAN OUR </a:t>
            </a:r>
          </a:p>
          <a:p>
            <a:r>
              <a:rPr lang="en-US" dirty="0" smtClean="0"/>
              <a:t>BROTHER (1908 GENERAL CONFERENCE)</a:t>
            </a:r>
            <a:endParaRPr lang="en-US" dirty="0"/>
          </a:p>
        </p:txBody>
      </p:sp>
      <p:pic>
        <p:nvPicPr>
          <p:cNvPr id="4" name="Picture 3"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497" y="2039799"/>
            <a:ext cx="1778000" cy="2286000"/>
          </a:xfrm>
          <a:prstGeom prst="rect">
            <a:avLst/>
          </a:prstGeom>
        </p:spPr>
      </p:pic>
    </p:spTree>
    <p:extLst>
      <p:ext uri="{BB962C8B-B14F-4D97-AF65-F5344CB8AC3E}">
        <p14:creationId xmlns:p14="http://schemas.microsoft.com/office/powerpoint/2010/main" val="801988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 BELIEF:</a:t>
            </a:r>
            <a:br>
              <a:rPr lang="en-US" dirty="0" smtClean="0"/>
            </a:br>
            <a:r>
              <a:rPr lang="en-US" dirty="0" smtClean="0"/>
              <a:t>OUR HISTORY</a:t>
            </a:r>
            <a:endParaRPr lang="en-US" dirty="0"/>
          </a:p>
        </p:txBody>
      </p:sp>
      <p:sp>
        <p:nvSpPr>
          <p:cNvPr id="3" name="Content Placeholder 2"/>
          <p:cNvSpPr>
            <a:spLocks noGrp="1"/>
          </p:cNvSpPr>
          <p:nvPr>
            <p:ph sz="quarter" idx="1"/>
          </p:nvPr>
        </p:nvSpPr>
        <p:spPr/>
        <p:txBody>
          <a:bodyPr/>
          <a:lstStyle/>
          <a:p>
            <a:r>
              <a:rPr lang="en-US" dirty="0" smtClean="0"/>
              <a:t>“God prepared Moses to lead Israel out of Egypt, so he lead Richard Allen, and established the AME Church. First-to demonstrate to the world the capacity of the Negro race variety for self-government and intellectual development. Second-to carry the Gospel to the emancipated Freedmen of the South. Third-to redeem Africa, our fatherland.”</a:t>
            </a:r>
          </a:p>
          <a:p>
            <a:r>
              <a:rPr lang="en-US" dirty="0" smtClean="0"/>
              <a:t>Walter Thompson, “The Missionary Work of the AME Church, as it Relates to Africa,” AME CHURCH REVIEW 20 (1) (1903), 58-59.</a:t>
            </a:r>
            <a:endParaRPr lang="en-US" dirty="0"/>
          </a:p>
        </p:txBody>
      </p:sp>
    </p:spTree>
    <p:extLst>
      <p:ext uri="{BB962C8B-B14F-4D97-AF65-F5344CB8AC3E}">
        <p14:creationId xmlns:p14="http://schemas.microsoft.com/office/powerpoint/2010/main" val="361873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 BELIEF: “ETHIOPIAN MILLENNIALISM”</a:t>
            </a:r>
            <a:endParaRPr lang="en-US" dirty="0"/>
          </a:p>
        </p:txBody>
      </p:sp>
      <p:sp>
        <p:nvSpPr>
          <p:cNvPr id="3" name="Content Placeholder 2"/>
          <p:cNvSpPr>
            <a:spLocks noGrp="1"/>
          </p:cNvSpPr>
          <p:nvPr>
            <p:ph sz="quarter" idx="1"/>
          </p:nvPr>
        </p:nvSpPr>
        <p:spPr/>
        <p:txBody>
          <a:bodyPr/>
          <a:lstStyle/>
          <a:p>
            <a:r>
              <a:rPr lang="en-US" dirty="0" smtClean="0"/>
              <a:t>1. BENJAMIN ARNETT, “THE NEGRO AND CHRISTIANITY,” (1893)</a:t>
            </a:r>
          </a:p>
          <a:p>
            <a:r>
              <a:rPr lang="en-US" dirty="0" smtClean="0"/>
              <a:t>2. BENJAMIN T. TANNER, THE COLOR OF</a:t>
            </a:r>
          </a:p>
          <a:p>
            <a:r>
              <a:rPr lang="en-US" dirty="0" smtClean="0"/>
              <a:t>SOLOMON-WHAT? (1895) </a:t>
            </a:r>
          </a:p>
          <a:p>
            <a:r>
              <a:rPr lang="en-US" dirty="0" smtClean="0"/>
              <a:t>3. HENRY M. TURNER, “GOD IS </a:t>
            </a:r>
          </a:p>
          <a:p>
            <a:r>
              <a:rPr lang="en-US" dirty="0" smtClean="0"/>
              <a:t>A NEGRO,” (1898)</a:t>
            </a:r>
            <a:endParaRPr lang="en-US" dirty="0"/>
          </a:p>
        </p:txBody>
      </p:sp>
      <p:pic>
        <p:nvPicPr>
          <p:cNvPr id="4" name="Picture 3" descr="300px-Benjaminwarnet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915" y="1527048"/>
            <a:ext cx="685800" cy="891540"/>
          </a:xfrm>
          <a:prstGeom prst="rect">
            <a:avLst/>
          </a:prstGeom>
        </p:spPr>
      </p:pic>
      <p:pic>
        <p:nvPicPr>
          <p:cNvPr id="5" name="Picture 4" descr="images-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715" y="2858472"/>
            <a:ext cx="2032000" cy="2501900"/>
          </a:xfrm>
          <a:prstGeom prst="rect">
            <a:avLst/>
          </a:prstGeom>
        </p:spPr>
      </p:pic>
      <p:pic>
        <p:nvPicPr>
          <p:cNvPr id="6" name="Picture 5" descr="Unknown-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595" y="3990848"/>
            <a:ext cx="1701800" cy="2108200"/>
          </a:xfrm>
          <a:prstGeom prst="rect">
            <a:avLst/>
          </a:prstGeom>
        </p:spPr>
      </p:pic>
    </p:spTree>
    <p:extLst>
      <p:ext uri="{BB962C8B-B14F-4D97-AF65-F5344CB8AC3E}">
        <p14:creationId xmlns:p14="http://schemas.microsoft.com/office/powerpoint/2010/main" val="67090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COMMISSION</a:t>
            </a:r>
            <a:endParaRPr lang="en-US" dirty="0"/>
          </a:p>
        </p:txBody>
      </p:sp>
      <p:sp>
        <p:nvSpPr>
          <p:cNvPr id="3" name="Content Placeholder 2"/>
          <p:cNvSpPr>
            <a:spLocks noGrp="1"/>
          </p:cNvSpPr>
          <p:nvPr>
            <p:ph sz="quarter" idx="1"/>
          </p:nvPr>
        </p:nvSpPr>
        <p:spPr/>
        <p:txBody>
          <a:bodyPr/>
          <a:lstStyle/>
          <a:p>
            <a:r>
              <a:rPr lang="en-US" dirty="0" smtClean="0"/>
              <a:t>“AND HE SAID UNTO THEM, </a:t>
            </a:r>
          </a:p>
          <a:p>
            <a:r>
              <a:rPr lang="en-US" dirty="0" smtClean="0"/>
              <a:t>GO YE INTO ALL THE WORLD, </a:t>
            </a:r>
          </a:p>
          <a:p>
            <a:r>
              <a:rPr lang="en-US" dirty="0" smtClean="0"/>
              <a:t>AND PREACH THE GOSPEL </a:t>
            </a:r>
          </a:p>
          <a:p>
            <a:r>
              <a:rPr lang="en-US" smtClean="0"/>
              <a:t>TO EVERY </a:t>
            </a:r>
            <a:r>
              <a:rPr lang="en-US" dirty="0" smtClean="0"/>
              <a:t>CREATURE”</a:t>
            </a:r>
          </a:p>
          <a:p>
            <a:r>
              <a:rPr lang="en-US" dirty="0" smtClean="0"/>
              <a:t>MARK 16:15 (KJV)</a:t>
            </a:r>
            <a:endParaRPr lang="en-US" dirty="0"/>
          </a:p>
        </p:txBody>
      </p:sp>
      <p:pic>
        <p:nvPicPr>
          <p:cNvPr id="4" name="Picture 3" descr="forgive-them-father-alix-beaujou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672" y="1527048"/>
            <a:ext cx="3175000" cy="4292600"/>
          </a:xfrm>
          <a:prstGeom prst="rect">
            <a:avLst/>
          </a:prstGeom>
        </p:spPr>
      </p:pic>
    </p:spTree>
    <p:extLst>
      <p:ext uri="{BB962C8B-B14F-4D97-AF65-F5344CB8AC3E}">
        <p14:creationId xmlns:p14="http://schemas.microsoft.com/office/powerpoint/2010/main" val="112272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 COMMISSION:RICHARD ALLEN</a:t>
            </a:r>
            <a:endParaRPr lang="en-US" dirty="0"/>
          </a:p>
        </p:txBody>
      </p:sp>
      <p:sp>
        <p:nvSpPr>
          <p:cNvPr id="3" name="Content Placeholder 2"/>
          <p:cNvSpPr>
            <a:spLocks noGrp="1"/>
          </p:cNvSpPr>
          <p:nvPr>
            <p:ph sz="quarter" idx="1"/>
          </p:nvPr>
        </p:nvSpPr>
        <p:spPr/>
        <p:txBody>
          <a:bodyPr/>
          <a:lstStyle/>
          <a:p>
            <a:r>
              <a:rPr lang="en-US" dirty="0" smtClean="0"/>
              <a:t>YE MINISTERS THAT ARE </a:t>
            </a:r>
          </a:p>
          <a:p>
            <a:r>
              <a:rPr lang="en-US" dirty="0" smtClean="0"/>
              <a:t>CALLED IN PREACHING,</a:t>
            </a:r>
          </a:p>
          <a:p>
            <a:r>
              <a:rPr lang="en-US" dirty="0" smtClean="0"/>
              <a:t>TEACHERS AND EXHORTERS</a:t>
            </a:r>
          </a:p>
          <a:p>
            <a:r>
              <a:rPr lang="en-US" dirty="0" smtClean="0"/>
              <a:t>TOO. AWAKE! BEHOLD YOUR</a:t>
            </a:r>
          </a:p>
          <a:p>
            <a:r>
              <a:rPr lang="en-US" dirty="0" smtClean="0"/>
              <a:t>HARVEST WASTING. ARISE!</a:t>
            </a:r>
          </a:p>
          <a:p>
            <a:r>
              <a:rPr lang="en-US" dirty="0" smtClean="0"/>
              <a:t>THERE IS NO REST FOR YOU</a:t>
            </a:r>
            <a:endParaRPr lang="en-US" dirty="0"/>
          </a:p>
        </p:txBody>
      </p:sp>
      <p:pic>
        <p:nvPicPr>
          <p:cNvPr id="4" name="Picture 3" descr="richard-all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2839" y="1812488"/>
            <a:ext cx="2311400" cy="2870200"/>
          </a:xfrm>
          <a:prstGeom prst="rect">
            <a:avLst/>
          </a:prstGeom>
        </p:spPr>
      </p:pic>
    </p:spTree>
    <p:extLst>
      <p:ext uri="{BB962C8B-B14F-4D97-AF65-F5344CB8AC3E}">
        <p14:creationId xmlns:p14="http://schemas.microsoft.com/office/powerpoint/2010/main" val="331183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COMMISSION: JARENA LEE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In 1835, I traveled 721 miles,</a:t>
            </a:r>
          </a:p>
          <a:p>
            <a:r>
              <a:rPr lang="en-US" dirty="0" smtClean="0"/>
              <a:t>And preached 692 sermons</a:t>
            </a:r>
          </a:p>
          <a:p>
            <a:r>
              <a:rPr lang="en-US" dirty="0" smtClean="0"/>
              <a:t>…In 1836, I traveled 556 miles</a:t>
            </a:r>
          </a:p>
          <a:p>
            <a:r>
              <a:rPr lang="en-US" dirty="0" smtClean="0"/>
              <a:t>And preached 111 sermons. In</a:t>
            </a:r>
          </a:p>
          <a:p>
            <a:r>
              <a:rPr lang="en-US" dirty="0" smtClean="0"/>
              <a:t>Philadelphia, New York, Baltimore,</a:t>
            </a:r>
          </a:p>
          <a:p>
            <a:r>
              <a:rPr lang="en-US" dirty="0"/>
              <a:t>a</a:t>
            </a:r>
            <a:r>
              <a:rPr lang="en-US" dirty="0" smtClean="0"/>
              <a:t>nd all the principal cities, from</a:t>
            </a:r>
          </a:p>
          <a:p>
            <a:r>
              <a:rPr lang="en-US" dirty="0" smtClean="0"/>
              <a:t>100 to 1000 miles distant…I have </a:t>
            </a:r>
          </a:p>
          <a:p>
            <a:r>
              <a:rPr lang="en-US" dirty="0" smtClean="0"/>
              <a:t>Been instrumental in the hands of</a:t>
            </a:r>
          </a:p>
          <a:p>
            <a:r>
              <a:rPr lang="en-US" dirty="0" smtClean="0"/>
              <a:t>God…by raising societies where there</a:t>
            </a:r>
          </a:p>
          <a:p>
            <a:r>
              <a:rPr lang="en-US"/>
              <a:t>n</a:t>
            </a:r>
            <a:r>
              <a:rPr lang="en-US" smtClean="0"/>
              <a:t>ever had been any… </a:t>
            </a:r>
            <a:endParaRPr lang="en-US" dirty="0"/>
          </a:p>
        </p:txBody>
      </p:sp>
      <p:pic>
        <p:nvPicPr>
          <p:cNvPr id="4" name="Picture 3" descr="Jarena_L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536" y="1658799"/>
            <a:ext cx="1968500" cy="3035300"/>
          </a:xfrm>
          <a:prstGeom prst="rect">
            <a:avLst/>
          </a:prstGeom>
        </p:spPr>
      </p:pic>
    </p:spTree>
    <p:extLst>
      <p:ext uri="{BB962C8B-B14F-4D97-AF65-F5344CB8AC3E}">
        <p14:creationId xmlns:p14="http://schemas.microsoft.com/office/powerpoint/2010/main" val="3744584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 COMMISSION:</a:t>
            </a:r>
            <a:br>
              <a:rPr lang="en-US" dirty="0" smtClean="0"/>
            </a:br>
            <a:r>
              <a:rPr lang="en-US" dirty="0" smtClean="0"/>
              <a:t>THEOPHILUS G. STEWARD</a:t>
            </a:r>
            <a:endParaRPr lang="en-US" dirty="0"/>
          </a:p>
        </p:txBody>
      </p:sp>
      <p:sp>
        <p:nvSpPr>
          <p:cNvPr id="3" name="Content Placeholder 2"/>
          <p:cNvSpPr>
            <a:spLocks noGrp="1"/>
          </p:cNvSpPr>
          <p:nvPr>
            <p:ph sz="quarter" idx="1"/>
          </p:nvPr>
        </p:nvSpPr>
        <p:spPr/>
        <p:txBody>
          <a:bodyPr/>
          <a:lstStyle/>
          <a:p>
            <a:r>
              <a:rPr lang="en-US" dirty="0" smtClean="0"/>
              <a:t>“I SEEK MY BRETHREN” GENESIS 37:10 (KJV)</a:t>
            </a:r>
          </a:p>
          <a:p>
            <a:r>
              <a:rPr lang="en-US" dirty="0" smtClean="0"/>
              <a:t>“We have come to seek those</a:t>
            </a:r>
          </a:p>
          <a:p>
            <a:r>
              <a:rPr lang="en-US" dirty="0"/>
              <a:t>w</a:t>
            </a:r>
            <a:r>
              <a:rPr lang="en-US" dirty="0" smtClean="0"/>
              <a:t>ho are our brethren by virtue</a:t>
            </a:r>
          </a:p>
          <a:p>
            <a:r>
              <a:rPr lang="en-US" dirty="0"/>
              <a:t>o</a:t>
            </a:r>
            <a:r>
              <a:rPr lang="en-US" dirty="0" smtClean="0"/>
              <a:t>f race; not because we care</a:t>
            </a:r>
          </a:p>
          <a:p>
            <a:r>
              <a:rPr lang="en-US" dirty="0" smtClean="0"/>
              <a:t>anything for races or nations,</a:t>
            </a:r>
          </a:p>
          <a:p>
            <a:r>
              <a:rPr lang="en-US" dirty="0" smtClean="0"/>
              <a:t>but because they have been</a:t>
            </a:r>
          </a:p>
          <a:p>
            <a:r>
              <a:rPr lang="en-US" dirty="0"/>
              <a:t>a</a:t>
            </a:r>
            <a:r>
              <a:rPr lang="en-US" dirty="0" smtClean="0"/>
              <a:t>nd are yet in a great measure</a:t>
            </a:r>
          </a:p>
          <a:p>
            <a:r>
              <a:rPr lang="en-US" dirty="0" smtClean="0"/>
              <a:t>our brethren in affliction. And</a:t>
            </a:r>
          </a:p>
          <a:p>
            <a:r>
              <a:rPr lang="en-US" dirty="0"/>
              <a:t>t</a:t>
            </a:r>
            <a:r>
              <a:rPr lang="en-US" dirty="0" smtClean="0"/>
              <a:t>hat very affliction has served   </a:t>
            </a:r>
            <a:endParaRPr lang="en-US" dirty="0"/>
          </a:p>
        </p:txBody>
      </p:sp>
      <p:pic>
        <p:nvPicPr>
          <p:cNvPr id="4" name="Picture 3" descr="stewa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352" y="2289048"/>
            <a:ext cx="3479800" cy="3810000"/>
          </a:xfrm>
          <a:prstGeom prst="rect">
            <a:avLst/>
          </a:prstGeom>
        </p:spPr>
      </p:pic>
    </p:spTree>
    <p:extLst>
      <p:ext uri="{BB962C8B-B14F-4D97-AF65-F5344CB8AC3E}">
        <p14:creationId xmlns:p14="http://schemas.microsoft.com/office/powerpoint/2010/main" val="102070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 COMMISSION:</a:t>
            </a:r>
            <a:br>
              <a:rPr lang="en-US" dirty="0" smtClean="0"/>
            </a:br>
            <a:r>
              <a:rPr lang="en-US" dirty="0" smtClean="0"/>
              <a:t>THEOPHILUS G. STEWARD (CONT.)</a:t>
            </a:r>
            <a:endParaRPr lang="en-US" dirty="0"/>
          </a:p>
        </p:txBody>
      </p:sp>
      <p:sp>
        <p:nvSpPr>
          <p:cNvPr id="3" name="Content Placeholder 2"/>
          <p:cNvSpPr>
            <a:spLocks noGrp="1"/>
          </p:cNvSpPr>
          <p:nvPr>
            <p:ph sz="quarter" idx="1"/>
          </p:nvPr>
        </p:nvSpPr>
        <p:spPr/>
        <p:txBody>
          <a:bodyPr/>
          <a:lstStyle/>
          <a:p>
            <a:r>
              <a:rPr lang="en-US" dirty="0"/>
              <a:t>t</a:t>
            </a:r>
            <a:r>
              <a:rPr lang="en-US" dirty="0" smtClean="0"/>
              <a:t>o bind us together by the</a:t>
            </a:r>
          </a:p>
          <a:p>
            <a:r>
              <a:rPr lang="en-US" dirty="0"/>
              <a:t>t</a:t>
            </a:r>
            <a:r>
              <a:rPr lang="en-US" dirty="0" smtClean="0"/>
              <a:t>wo-fold cord –sympathy,</a:t>
            </a:r>
          </a:p>
          <a:p>
            <a:r>
              <a:rPr lang="en-US" dirty="0"/>
              <a:t>f</a:t>
            </a:r>
            <a:r>
              <a:rPr lang="en-US" dirty="0" smtClean="0"/>
              <a:t>or the oppressed, and love</a:t>
            </a:r>
          </a:p>
          <a:p>
            <a:r>
              <a:rPr lang="en-US" dirty="0"/>
              <a:t>o</a:t>
            </a:r>
            <a:r>
              <a:rPr lang="en-US" dirty="0" smtClean="0"/>
              <a:t>f man.”  </a:t>
            </a:r>
          </a:p>
          <a:p>
            <a:r>
              <a:rPr lang="en-US" dirty="0" smtClean="0"/>
              <a:t>“Yet earnestly do I seek you</a:t>
            </a:r>
          </a:p>
          <a:p>
            <a:r>
              <a:rPr lang="en-US" dirty="0" smtClean="0"/>
              <a:t>to tell of Jesus who was born </a:t>
            </a:r>
            <a:endParaRPr lang="en-US" dirty="0"/>
          </a:p>
          <a:p>
            <a:r>
              <a:rPr lang="en-US" dirty="0"/>
              <a:t>i</a:t>
            </a:r>
            <a:r>
              <a:rPr lang="en-US" dirty="0" smtClean="0"/>
              <a:t>n Bethlehem of Judea, lived</a:t>
            </a:r>
          </a:p>
          <a:p>
            <a:r>
              <a:rPr lang="en-US" dirty="0"/>
              <a:t>a</a:t>
            </a:r>
            <a:r>
              <a:rPr lang="en-US" dirty="0" smtClean="0"/>
              <a:t> life of misery and discomfort,</a:t>
            </a:r>
          </a:p>
          <a:p>
            <a:r>
              <a:rPr lang="en-US" dirty="0"/>
              <a:t>t</a:t>
            </a:r>
            <a:r>
              <a:rPr lang="en-US" dirty="0" smtClean="0"/>
              <a:t>aken by wicked hands, </a:t>
            </a:r>
            <a:endParaRPr lang="en-US" dirty="0"/>
          </a:p>
        </p:txBody>
      </p:sp>
      <p:pic>
        <p:nvPicPr>
          <p:cNvPr id="5" name="Picture 4" descr="stewa27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386" y="1290697"/>
            <a:ext cx="3606800" cy="5080000"/>
          </a:xfrm>
          <a:prstGeom prst="rect">
            <a:avLst/>
          </a:prstGeom>
        </p:spPr>
      </p:pic>
    </p:spTree>
    <p:extLst>
      <p:ext uri="{BB962C8B-B14F-4D97-AF65-F5344CB8AC3E}">
        <p14:creationId xmlns:p14="http://schemas.microsoft.com/office/powerpoint/2010/main" val="271088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 COMMISSION: </a:t>
            </a:r>
            <a:br>
              <a:rPr lang="en-US" dirty="0" smtClean="0"/>
            </a:br>
            <a:r>
              <a:rPr lang="en-US" dirty="0" smtClean="0"/>
              <a:t>THEOPHILUS G. STEWARD (CONT.)</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t>crucified on Calvary’s top </a:t>
            </a:r>
          </a:p>
          <a:p>
            <a:pPr marL="0" indent="0">
              <a:buNone/>
            </a:pPr>
            <a:r>
              <a:rPr lang="en-US" dirty="0" smtClean="0"/>
              <a:t>to purchase for all men,</a:t>
            </a:r>
          </a:p>
          <a:p>
            <a:pPr marL="0" indent="0">
              <a:buNone/>
            </a:pPr>
            <a:r>
              <a:rPr lang="en-US" dirty="0" smtClean="0"/>
              <a:t>redemption from the </a:t>
            </a:r>
          </a:p>
          <a:p>
            <a:pPr marL="0" indent="0">
              <a:buNone/>
            </a:pPr>
            <a:r>
              <a:rPr lang="en-US" dirty="0"/>
              <a:t>c</a:t>
            </a:r>
            <a:r>
              <a:rPr lang="en-US" dirty="0" smtClean="0"/>
              <a:t>onsequences of sin;</a:t>
            </a:r>
          </a:p>
          <a:p>
            <a:pPr marL="0" indent="0">
              <a:buNone/>
            </a:pPr>
            <a:r>
              <a:rPr lang="en-US" dirty="0" smtClean="0"/>
              <a:t>deliverance from the power </a:t>
            </a:r>
          </a:p>
          <a:p>
            <a:pPr marL="0" indent="0">
              <a:buNone/>
            </a:pPr>
            <a:r>
              <a:rPr lang="en-US" dirty="0" smtClean="0"/>
              <a:t>thereof; a right to the joys of</a:t>
            </a:r>
          </a:p>
          <a:p>
            <a:pPr marL="0" indent="0">
              <a:buNone/>
            </a:pPr>
            <a:r>
              <a:rPr lang="en-US" dirty="0"/>
              <a:t>h</a:t>
            </a:r>
            <a:r>
              <a:rPr lang="en-US" dirty="0" smtClean="0"/>
              <a:t>eaven, and actual indwelling</a:t>
            </a:r>
          </a:p>
          <a:p>
            <a:pPr marL="0" indent="0">
              <a:buNone/>
            </a:pPr>
            <a:r>
              <a:rPr lang="en-US" dirty="0" smtClean="0"/>
              <a:t>peace with God while living in</a:t>
            </a:r>
          </a:p>
          <a:p>
            <a:pPr marL="0" indent="0">
              <a:buNone/>
            </a:pPr>
            <a:r>
              <a:rPr lang="en-US" dirty="0"/>
              <a:t>t</a:t>
            </a:r>
            <a:r>
              <a:rPr lang="en-US" dirty="0" smtClean="0"/>
              <a:t>his world.”</a:t>
            </a:r>
          </a:p>
          <a:p>
            <a:pPr marL="0" indent="0">
              <a:buNone/>
            </a:pPr>
            <a:endParaRPr lang="en-US" dirty="0"/>
          </a:p>
          <a:p>
            <a:pPr marL="0" indent="0">
              <a:buNone/>
            </a:pPr>
            <a:r>
              <a:rPr lang="en-US" dirty="0" smtClean="0"/>
              <a:t>SERMON: BEAUFORT, SC.</a:t>
            </a:r>
          </a:p>
          <a:p>
            <a:pPr marL="0" indent="0">
              <a:buNone/>
            </a:pPr>
            <a:r>
              <a:rPr lang="en-US" smtClean="0"/>
              <a:t>JUNE 18, 1865    </a:t>
            </a:r>
            <a:endParaRPr lang="en-US" dirty="0" smtClean="0"/>
          </a:p>
          <a:p>
            <a:pPr marL="0" indent="0">
              <a:buNone/>
            </a:pPr>
            <a:r>
              <a:rPr lang="en-US" dirty="0" smtClean="0"/>
              <a:t>   </a:t>
            </a:r>
            <a:endParaRPr lang="en-US" dirty="0"/>
          </a:p>
        </p:txBody>
      </p:sp>
      <p:pic>
        <p:nvPicPr>
          <p:cNvPr id="7" name="Picture 6" descr="stewa27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352" y="1342529"/>
            <a:ext cx="3606800" cy="5080000"/>
          </a:xfrm>
          <a:prstGeom prst="rect">
            <a:avLst/>
          </a:prstGeom>
        </p:spPr>
      </p:pic>
    </p:spTree>
    <p:extLst>
      <p:ext uri="{BB962C8B-B14F-4D97-AF65-F5344CB8AC3E}">
        <p14:creationId xmlns:p14="http://schemas.microsoft.com/office/powerpoint/2010/main" val="270819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 BELIEF:</a:t>
            </a:r>
            <a:br>
              <a:rPr lang="en-US" dirty="0" smtClean="0"/>
            </a:br>
            <a:r>
              <a:rPr lang="en-US" dirty="0" smtClean="0"/>
              <a:t>25 ARTICLES OF RELIGION</a:t>
            </a:r>
            <a:endParaRPr lang="en-US" dirty="0"/>
          </a:p>
        </p:txBody>
      </p:sp>
      <p:sp>
        <p:nvSpPr>
          <p:cNvPr id="3" name="Content Placeholder 2"/>
          <p:cNvSpPr>
            <a:spLocks noGrp="1"/>
          </p:cNvSpPr>
          <p:nvPr>
            <p:ph sz="quarter" idx="1"/>
          </p:nvPr>
        </p:nvSpPr>
        <p:spPr/>
        <p:txBody>
          <a:bodyPr/>
          <a:lstStyle/>
          <a:p>
            <a:r>
              <a:rPr lang="en-US" dirty="0" smtClean="0"/>
              <a:t>1. THE HOLY TRINITY</a:t>
            </a:r>
          </a:p>
          <a:p>
            <a:r>
              <a:rPr lang="en-US" dirty="0" smtClean="0"/>
              <a:t>2. INCARNATE CHRIST</a:t>
            </a:r>
          </a:p>
          <a:p>
            <a:r>
              <a:rPr lang="en-US" dirty="0" smtClean="0"/>
              <a:t>3. RESURRECTION OF CHRIST</a:t>
            </a:r>
          </a:p>
          <a:p>
            <a:r>
              <a:rPr lang="en-US" dirty="0" smtClean="0"/>
              <a:t>4.THE HOLY GHOST</a:t>
            </a:r>
          </a:p>
          <a:p>
            <a:r>
              <a:rPr lang="en-US" dirty="0" smtClean="0"/>
              <a:t>5. SUFFICIENCY OF SCRIPTURE FOR SALVATION</a:t>
            </a:r>
          </a:p>
          <a:p>
            <a:r>
              <a:rPr lang="en-US" dirty="0" smtClean="0"/>
              <a:t>6. AUTHORITY OF THE HEBREW BIBLE</a:t>
            </a:r>
          </a:p>
          <a:p>
            <a:r>
              <a:rPr lang="en-US" dirty="0" smtClean="0"/>
              <a:t>7. ORIGINAL SIN</a:t>
            </a:r>
          </a:p>
          <a:p>
            <a:r>
              <a:rPr lang="en-US" dirty="0" smtClean="0"/>
              <a:t>8. FREE WILL</a:t>
            </a:r>
          </a:p>
          <a:p>
            <a:r>
              <a:rPr lang="en-US" dirty="0" smtClean="0"/>
              <a:t>9. JUSTIFICATION BY FAITH</a:t>
            </a:r>
            <a:endParaRPr lang="en-US" dirty="0"/>
          </a:p>
        </p:txBody>
      </p:sp>
    </p:spTree>
    <p:extLst>
      <p:ext uri="{BB962C8B-B14F-4D97-AF65-F5344CB8AC3E}">
        <p14:creationId xmlns:p14="http://schemas.microsoft.com/office/powerpoint/2010/main" val="61689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 COMMISSION: </a:t>
            </a:r>
            <a:br>
              <a:rPr lang="en-US" dirty="0" smtClean="0"/>
            </a:br>
            <a:r>
              <a:rPr lang="en-US" dirty="0" smtClean="0"/>
              <a:t>CHARLOTTE MANYE</a:t>
            </a:r>
            <a:endParaRPr lang="en-US" dirty="0"/>
          </a:p>
        </p:txBody>
      </p:sp>
      <p:sp>
        <p:nvSpPr>
          <p:cNvPr id="3" name="Content Placeholder 2"/>
          <p:cNvSpPr>
            <a:spLocks noGrp="1"/>
          </p:cNvSpPr>
          <p:nvPr>
            <p:ph sz="quarter" idx="1"/>
          </p:nvPr>
        </p:nvSpPr>
        <p:spPr/>
        <p:txBody>
          <a:bodyPr/>
          <a:lstStyle/>
          <a:p>
            <a:r>
              <a:rPr lang="en-US" dirty="0" err="1" smtClean="0"/>
              <a:t>Manye’s</a:t>
            </a:r>
            <a:r>
              <a:rPr lang="en-US" dirty="0" smtClean="0"/>
              <a:t> letter to</a:t>
            </a:r>
          </a:p>
          <a:p>
            <a:r>
              <a:rPr lang="en-US" dirty="0"/>
              <a:t>h</a:t>
            </a:r>
            <a:r>
              <a:rPr lang="en-US" dirty="0" smtClean="0"/>
              <a:t>er uncle, M.M.</a:t>
            </a:r>
          </a:p>
          <a:p>
            <a:r>
              <a:rPr lang="en-US" dirty="0" err="1" smtClean="0"/>
              <a:t>Mokone</a:t>
            </a:r>
            <a:r>
              <a:rPr lang="en-US" dirty="0" smtClean="0"/>
              <a:t>, founder</a:t>
            </a:r>
          </a:p>
          <a:p>
            <a:r>
              <a:rPr lang="en-US" dirty="0"/>
              <a:t>o</a:t>
            </a:r>
            <a:r>
              <a:rPr lang="en-US" dirty="0" smtClean="0"/>
              <a:t>f the Ethiopian</a:t>
            </a:r>
          </a:p>
          <a:p>
            <a:r>
              <a:rPr lang="en-US" dirty="0" smtClean="0"/>
              <a:t>Church in South Africa, </a:t>
            </a:r>
          </a:p>
          <a:p>
            <a:r>
              <a:rPr lang="en-US" dirty="0" smtClean="0"/>
              <a:t>moved him to unite with </a:t>
            </a:r>
          </a:p>
          <a:p>
            <a:r>
              <a:rPr lang="en-US" dirty="0"/>
              <a:t>t</a:t>
            </a:r>
            <a:r>
              <a:rPr lang="en-US" dirty="0" smtClean="0"/>
              <a:t>he AME Church in 1896. </a:t>
            </a:r>
            <a:endParaRPr lang="en-US" dirty="0"/>
          </a:p>
        </p:txBody>
      </p:sp>
      <p:pic>
        <p:nvPicPr>
          <p:cNvPr id="4" name="Picture 3"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5257" y="1645325"/>
            <a:ext cx="2717800" cy="2984500"/>
          </a:xfrm>
          <a:prstGeom prst="rect">
            <a:avLst/>
          </a:prstGeom>
        </p:spPr>
      </p:pic>
    </p:spTree>
    <p:extLst>
      <p:ext uri="{BB962C8B-B14F-4D97-AF65-F5344CB8AC3E}">
        <p14:creationId xmlns:p14="http://schemas.microsoft.com/office/powerpoint/2010/main" val="288066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 COMMISSION:</a:t>
            </a:r>
            <a:br>
              <a:rPr lang="en-US" dirty="0" smtClean="0"/>
            </a:br>
            <a:r>
              <a:rPr lang="en-US" dirty="0" smtClean="0"/>
              <a:t>AFRICAN METHODISM IN SOUTH AFRICA</a:t>
            </a:r>
            <a:endParaRPr lang="en-US" dirty="0"/>
          </a:p>
        </p:txBody>
      </p:sp>
      <p:pic>
        <p:nvPicPr>
          <p:cNvPr id="4" name="Content Placeholder 3" descr="Slavery_new_8.jp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6879" b="22093"/>
          <a:stretch/>
        </p:blipFill>
        <p:spPr>
          <a:xfrm>
            <a:off x="301752" y="1037393"/>
            <a:ext cx="8503920" cy="4572000"/>
          </a:xfrm>
        </p:spPr>
      </p:pic>
    </p:spTree>
    <p:extLst>
      <p:ext uri="{BB962C8B-B14F-4D97-AF65-F5344CB8AC3E}">
        <p14:creationId xmlns:p14="http://schemas.microsoft.com/office/powerpoint/2010/main" val="3426502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CLEARER UNDERSTANDING </a:t>
            </a:r>
            <a:br>
              <a:rPr lang="en-US" dirty="0" smtClean="0"/>
            </a:br>
            <a:r>
              <a:rPr lang="en-US" dirty="0" smtClean="0"/>
              <a:t>OF RELATION TO JESUS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TESTIMONY OF RICHARD</a:t>
            </a:r>
          </a:p>
          <a:p>
            <a:r>
              <a:rPr lang="en-US" dirty="0" smtClean="0"/>
              <a:t>ALLEN, A SLAVE</a:t>
            </a:r>
          </a:p>
          <a:p>
            <a:endParaRPr lang="en-US" dirty="0"/>
          </a:p>
          <a:p>
            <a:r>
              <a:rPr lang="en-US" dirty="0" smtClean="0"/>
              <a:t>“I obtained mercy through the</a:t>
            </a:r>
          </a:p>
          <a:p>
            <a:r>
              <a:rPr lang="en-US" dirty="0" smtClean="0"/>
              <a:t>blood of Christ. . .My soul was</a:t>
            </a:r>
          </a:p>
          <a:p>
            <a:r>
              <a:rPr lang="en-US" dirty="0"/>
              <a:t>f</a:t>
            </a:r>
            <a:r>
              <a:rPr lang="en-US" dirty="0" smtClean="0"/>
              <a:t>illed I cried, enough for me-</a:t>
            </a:r>
          </a:p>
          <a:p>
            <a:r>
              <a:rPr lang="en-US" dirty="0" smtClean="0"/>
              <a:t>the </a:t>
            </a:r>
            <a:r>
              <a:rPr lang="en-US" dirty="0" err="1" smtClean="0"/>
              <a:t>Saviour</a:t>
            </a:r>
            <a:r>
              <a:rPr lang="en-US" dirty="0" smtClean="0"/>
              <a:t> died.”</a:t>
            </a:r>
          </a:p>
          <a:p>
            <a:endParaRPr lang="en-US" dirty="0"/>
          </a:p>
          <a:p>
            <a:r>
              <a:rPr lang="en-US" dirty="0" smtClean="0"/>
              <a:t>Jesus came to save all, irrespective of</a:t>
            </a:r>
          </a:p>
          <a:p>
            <a:r>
              <a:rPr lang="en-US" dirty="0"/>
              <a:t>r</a:t>
            </a:r>
            <a:r>
              <a:rPr lang="en-US" dirty="0" smtClean="0"/>
              <a:t>ace and with no recognition of one’s</a:t>
            </a:r>
          </a:p>
          <a:p>
            <a:r>
              <a:rPr lang="en-US" dirty="0" smtClean="0"/>
              <a:t>servile status…………… </a:t>
            </a:r>
          </a:p>
          <a:p>
            <a:r>
              <a:rPr lang="en-US" dirty="0" smtClean="0"/>
              <a:t>  </a:t>
            </a:r>
            <a:endParaRPr lang="en-US" dirty="0"/>
          </a:p>
        </p:txBody>
      </p:sp>
      <p:pic>
        <p:nvPicPr>
          <p:cNvPr id="4" name="Picture 3" descr="275x275xrichardallen.png.pagespeed.ic.TOVx4sbu8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652" y="1676400"/>
            <a:ext cx="3492500" cy="3492500"/>
          </a:xfrm>
          <a:prstGeom prst="rect">
            <a:avLst/>
          </a:prstGeom>
        </p:spPr>
      </p:pic>
    </p:spTree>
    <p:extLst>
      <p:ext uri="{BB962C8B-B14F-4D97-AF65-F5344CB8AC3E}">
        <p14:creationId xmlns:p14="http://schemas.microsoft.com/office/powerpoint/2010/main" val="3578876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CLEARER UNDERSTANDING OF </a:t>
            </a:r>
            <a:br>
              <a:rPr lang="en-US" dirty="0" smtClean="0"/>
            </a:br>
            <a:r>
              <a:rPr lang="en-US" dirty="0" smtClean="0"/>
              <a:t>RELATION TO JESUS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TESTIMONY OF JARENA</a:t>
            </a:r>
          </a:p>
          <a:p>
            <a:r>
              <a:rPr lang="en-US" dirty="0" smtClean="0"/>
              <a:t>LEE, A BLACK WOMAN</a:t>
            </a:r>
          </a:p>
          <a:p>
            <a:pPr marL="0" indent="0">
              <a:buNone/>
            </a:pPr>
            <a:r>
              <a:rPr lang="en-US" dirty="0"/>
              <a:t> </a:t>
            </a:r>
            <a:r>
              <a:rPr lang="en-US" dirty="0" smtClean="0"/>
              <a:t> “If a man may preach, because the</a:t>
            </a:r>
          </a:p>
          <a:p>
            <a:r>
              <a:rPr lang="en-US" dirty="0" err="1" smtClean="0"/>
              <a:t>Saviour</a:t>
            </a:r>
            <a:r>
              <a:rPr lang="en-US" dirty="0" smtClean="0"/>
              <a:t> died for him, why not the </a:t>
            </a:r>
          </a:p>
          <a:p>
            <a:r>
              <a:rPr lang="en-US" dirty="0" smtClean="0"/>
              <a:t>woman? </a:t>
            </a:r>
            <a:r>
              <a:rPr lang="en-US" dirty="0"/>
              <a:t>s</a:t>
            </a:r>
            <a:r>
              <a:rPr lang="en-US" dirty="0" smtClean="0"/>
              <a:t>eeing he died for her also.</a:t>
            </a:r>
          </a:p>
          <a:p>
            <a:r>
              <a:rPr lang="en-US" dirty="0" smtClean="0"/>
              <a:t>Is he not a whole </a:t>
            </a:r>
            <a:r>
              <a:rPr lang="en-US" dirty="0" err="1" smtClean="0"/>
              <a:t>Saviour</a:t>
            </a:r>
            <a:r>
              <a:rPr lang="en-US" dirty="0" smtClean="0"/>
              <a:t>, instead of a </a:t>
            </a:r>
          </a:p>
          <a:p>
            <a:r>
              <a:rPr lang="en-US" dirty="0"/>
              <a:t>h</a:t>
            </a:r>
            <a:r>
              <a:rPr lang="en-US" dirty="0" smtClean="0"/>
              <a:t>alf one? </a:t>
            </a:r>
            <a:r>
              <a:rPr lang="en-US" dirty="0"/>
              <a:t>a</a:t>
            </a:r>
            <a:r>
              <a:rPr lang="en-US" dirty="0" smtClean="0"/>
              <a:t>s those who hold it wrong for </a:t>
            </a:r>
          </a:p>
          <a:p>
            <a:r>
              <a:rPr lang="en-US" dirty="0" smtClean="0"/>
              <a:t>a woman to preach, would seem to make it appear.”</a:t>
            </a:r>
          </a:p>
          <a:p>
            <a:r>
              <a:rPr lang="en-US" dirty="0" smtClean="0"/>
              <a:t>Preaching a whole </a:t>
            </a:r>
            <a:r>
              <a:rPr lang="en-US" dirty="0" err="1" smtClean="0"/>
              <a:t>Saviour</a:t>
            </a:r>
            <a:r>
              <a:rPr lang="en-US" dirty="0" smtClean="0"/>
              <a:t>, without reference to race and gender, was foundational in AME Christology    </a:t>
            </a:r>
            <a:endParaRPr lang="en-US" dirty="0"/>
          </a:p>
        </p:txBody>
      </p:sp>
      <p:pic>
        <p:nvPicPr>
          <p:cNvPr id="4" name="Picture 3" descr="Jarena_L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172" y="1762462"/>
            <a:ext cx="1968500" cy="3035300"/>
          </a:xfrm>
          <a:prstGeom prst="rect">
            <a:avLst/>
          </a:prstGeom>
        </p:spPr>
      </p:pic>
    </p:spTree>
    <p:extLst>
      <p:ext uri="{BB962C8B-B14F-4D97-AF65-F5344CB8AC3E}">
        <p14:creationId xmlns:p14="http://schemas.microsoft.com/office/powerpoint/2010/main" val="3379512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CLEARER UNDERSTANDING OF </a:t>
            </a:r>
            <a:br>
              <a:rPr lang="en-US" dirty="0" smtClean="0"/>
            </a:br>
            <a:r>
              <a:rPr lang="en-US" dirty="0" smtClean="0"/>
              <a:t>RELATION TO JESUS</a:t>
            </a:r>
            <a:endParaRPr lang="en-US" dirty="0"/>
          </a:p>
        </p:txBody>
      </p:sp>
      <p:sp>
        <p:nvSpPr>
          <p:cNvPr id="3" name="Content Placeholder 2"/>
          <p:cNvSpPr>
            <a:spLocks noGrp="1"/>
          </p:cNvSpPr>
          <p:nvPr>
            <p:ph sz="quarter" idx="1"/>
          </p:nvPr>
        </p:nvSpPr>
        <p:spPr/>
        <p:txBody>
          <a:bodyPr/>
          <a:lstStyle/>
          <a:p>
            <a:r>
              <a:rPr lang="en-US" dirty="0" smtClean="0"/>
              <a:t>TESTIMONY OF DANIEL A.</a:t>
            </a:r>
          </a:p>
          <a:p>
            <a:r>
              <a:rPr lang="en-US" dirty="0" smtClean="0"/>
              <a:t>PAYNE</a:t>
            </a:r>
          </a:p>
          <a:p>
            <a:endParaRPr lang="en-US" dirty="0"/>
          </a:p>
          <a:p>
            <a:r>
              <a:rPr lang="en-US" dirty="0" smtClean="0"/>
              <a:t>“CHRIST OUR REDEEMER”</a:t>
            </a:r>
          </a:p>
          <a:p>
            <a:endParaRPr lang="en-US" dirty="0"/>
          </a:p>
          <a:p>
            <a:r>
              <a:rPr lang="en-US" dirty="0" smtClean="0"/>
              <a:t>A WHOLE CHRIST, AN INCLUSIVE CHRIST,</a:t>
            </a:r>
          </a:p>
          <a:p>
            <a:r>
              <a:rPr lang="en-US" dirty="0" smtClean="0"/>
              <a:t>A LIBERATIONIST </a:t>
            </a:r>
            <a:r>
              <a:rPr lang="en-US" smtClean="0"/>
              <a:t>CHRIST DECLARED</a:t>
            </a:r>
            <a:endParaRPr lang="en-US" dirty="0" smtClean="0"/>
          </a:p>
          <a:p>
            <a:r>
              <a:rPr lang="en-US" dirty="0" smtClean="0"/>
              <a:t>AS A REBUKE TO HUMAN SUBJUGATION</a:t>
            </a:r>
            <a:endParaRPr lang="en-US" dirty="0"/>
          </a:p>
        </p:txBody>
      </p:sp>
      <p:pic>
        <p:nvPicPr>
          <p:cNvPr id="4" name="Picture 3" descr="payne_dani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10" y="2141220"/>
            <a:ext cx="1143000" cy="1280160"/>
          </a:xfrm>
          <a:prstGeom prst="rect">
            <a:avLst/>
          </a:prstGeom>
        </p:spPr>
      </p:pic>
    </p:spTree>
    <p:extLst>
      <p:ext uri="{BB962C8B-B14F-4D97-AF65-F5344CB8AC3E}">
        <p14:creationId xmlns:p14="http://schemas.microsoft.com/office/powerpoint/2010/main" val="750118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GROUNDED FAITH</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Salvific Process, as described in Wesleyan theology, involves both spiritual/scriptural holiness (personal renewal) and social holiness (societal renewal).</a:t>
            </a:r>
          </a:p>
          <a:p>
            <a:r>
              <a:rPr lang="en-US" dirty="0" smtClean="0"/>
              <a:t>A. Spiritual/Scriptural holiness (personal renewal) activates in the believer the experience of salvation (deliverance from sin), sanctification (expelling from the believer the sin nature), and perfectionism (renewal that remakes the believer into the image of Christ). This is a Trinitarian transaction in which God whose grace and gift of Jesus Christ provides salvation and the Holy Ghost who takes away from the believer the sin nature and perfects the believer toward the image of Jesus Christ. </a:t>
            </a:r>
            <a:endParaRPr lang="en-US" dirty="0"/>
          </a:p>
        </p:txBody>
      </p:sp>
    </p:spTree>
    <p:extLst>
      <p:ext uri="{BB962C8B-B14F-4D97-AF65-F5344CB8AC3E}">
        <p14:creationId xmlns:p14="http://schemas.microsoft.com/office/powerpoint/2010/main" val="1137328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GROUNDED FAITH</a:t>
            </a:r>
            <a:endParaRPr lang="en-US" dirty="0"/>
          </a:p>
        </p:txBody>
      </p:sp>
      <p:sp>
        <p:nvSpPr>
          <p:cNvPr id="3" name="Content Placeholder 2"/>
          <p:cNvSpPr>
            <a:spLocks noGrp="1"/>
          </p:cNvSpPr>
          <p:nvPr>
            <p:ph sz="quarter" idx="1"/>
          </p:nvPr>
        </p:nvSpPr>
        <p:spPr/>
        <p:txBody>
          <a:bodyPr>
            <a:normAutofit fontScale="92500"/>
          </a:bodyPr>
          <a:lstStyle/>
          <a:p>
            <a:r>
              <a:rPr lang="en-US" dirty="0" smtClean="0"/>
              <a:t>THE SALVIFIC PROCESS (CONTINUED)</a:t>
            </a:r>
          </a:p>
          <a:p>
            <a:r>
              <a:rPr lang="en-US" dirty="0" smtClean="0"/>
              <a:t>B. Social holiness (societal renewal) draws from the divine overflow from the salvific process. The same renewal that occurs within the believer and releases him/her from personal sin is similarly sought for the unrighteous and unholy surroundings in which the believer resides. Just as personal sin is repugnant to the believer, so is social sin found in slavery, segregation, apartheid, economic inequality and exploitation, hunger, and human trafficking unacceptable to those who are saved, sanctified, and “groping” toward perfection.”</a:t>
            </a:r>
            <a:endParaRPr lang="en-US" dirty="0"/>
          </a:p>
        </p:txBody>
      </p:sp>
    </p:spTree>
    <p:extLst>
      <p:ext uri="{BB962C8B-B14F-4D97-AF65-F5344CB8AC3E}">
        <p14:creationId xmlns:p14="http://schemas.microsoft.com/office/powerpoint/2010/main" val="2311940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GROUNDED FAITH</a:t>
            </a:r>
            <a:endParaRPr lang="en-US" dirty="0"/>
          </a:p>
        </p:txBody>
      </p:sp>
      <p:sp>
        <p:nvSpPr>
          <p:cNvPr id="3" name="Content Placeholder 2"/>
          <p:cNvSpPr>
            <a:spLocks noGrp="1"/>
          </p:cNvSpPr>
          <p:nvPr>
            <p:ph sz="quarter" idx="1"/>
          </p:nvPr>
        </p:nvSpPr>
        <p:spPr/>
        <p:txBody>
          <a:bodyPr/>
          <a:lstStyle/>
          <a:p>
            <a:r>
              <a:rPr lang="en-US" dirty="0" smtClean="0"/>
              <a:t>ROSA PARKS EMBODIED</a:t>
            </a:r>
          </a:p>
          <a:p>
            <a:r>
              <a:rPr lang="en-US" dirty="0" smtClean="0"/>
              <a:t>SPIRITUAL/SCRIPTURAL </a:t>
            </a:r>
          </a:p>
          <a:p>
            <a:r>
              <a:rPr lang="en-US" dirty="0" smtClean="0"/>
              <a:t>HOLINESS SPILLING OVER</a:t>
            </a:r>
          </a:p>
          <a:p>
            <a:r>
              <a:rPr lang="en-US" dirty="0" smtClean="0"/>
              <a:t>INTO PURSUITS OF SOCIAL</a:t>
            </a:r>
          </a:p>
          <a:p>
            <a:r>
              <a:rPr lang="en-US" dirty="0" smtClean="0"/>
              <a:t>HOLINESS. THIS TRANSFER</a:t>
            </a:r>
          </a:p>
          <a:p>
            <a:r>
              <a:rPr lang="en-US" dirty="0" smtClean="0"/>
              <a:t>THIS STEWARDESS FROM </a:t>
            </a:r>
          </a:p>
          <a:p>
            <a:r>
              <a:rPr lang="en-US" dirty="0" smtClean="0"/>
              <a:t>ACTS OF SPIRITUAL/</a:t>
            </a:r>
          </a:p>
          <a:p>
            <a:r>
              <a:rPr lang="en-US" dirty="0" smtClean="0"/>
              <a:t>SCRIPTURAL HOLINESS INTO</a:t>
            </a:r>
          </a:p>
          <a:p>
            <a:r>
              <a:rPr lang="en-US" smtClean="0"/>
              <a:t>SOCIAL HOLINESS.</a:t>
            </a:r>
            <a:endParaRPr lang="en-US" dirty="0" smtClean="0"/>
          </a:p>
          <a:p>
            <a:endParaRPr lang="en-US" dirty="0"/>
          </a:p>
        </p:txBody>
      </p:sp>
      <p:pic>
        <p:nvPicPr>
          <p:cNvPr id="4" name="Picture 3"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185" y="1977588"/>
            <a:ext cx="3213100" cy="2527300"/>
          </a:xfrm>
          <a:prstGeom prst="rect">
            <a:avLst/>
          </a:prstGeom>
        </p:spPr>
      </p:pic>
    </p:spTree>
    <p:extLst>
      <p:ext uri="{BB962C8B-B14F-4D97-AF65-F5344CB8AC3E}">
        <p14:creationId xmlns:p14="http://schemas.microsoft.com/office/powerpoint/2010/main" val="1423856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GROUNDED FAITH</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INVITATION TO DISCUSS</a:t>
            </a:r>
          </a:p>
          <a:p>
            <a:r>
              <a:rPr lang="en-US" dirty="0" smtClean="0"/>
              <a:t>1. Restore “sanctification” and “perfection” to the religious vocabulary of AMEs.</a:t>
            </a:r>
          </a:p>
          <a:p>
            <a:r>
              <a:rPr lang="en-US" dirty="0" smtClean="0"/>
              <a:t>2. Restore the linkage between spiritual/scriptural holiness and social holiness to AME vocabulary. Also, stress the spiritual disciplines that undergird social holiness. These are pursued through the “means of grace” in such devotional venues as prayer, Bible study, participation in the sacraments, and acts of charity aimed at social reconstruction.</a:t>
            </a:r>
          </a:p>
          <a:p>
            <a:r>
              <a:rPr lang="en-US" dirty="0" smtClean="0"/>
              <a:t>3. Revisit the AME creedal statement: God Our Father, Christ Our Redeemer, the Holy Spirit Our Comforter, Humankind Our Family-define its meaning and direct it </a:t>
            </a:r>
            <a:r>
              <a:rPr lang="en-US" dirty="0" err="1" smtClean="0"/>
              <a:t>twoard</a:t>
            </a:r>
            <a:r>
              <a:rPr lang="en-US" dirty="0" smtClean="0"/>
              <a:t> </a:t>
            </a:r>
            <a:r>
              <a:rPr lang="en-US" dirty="0" err="1" smtClean="0"/>
              <a:t>missional</a:t>
            </a:r>
            <a:r>
              <a:rPr lang="en-US" dirty="0" smtClean="0"/>
              <a:t> objectives. </a:t>
            </a:r>
            <a:endParaRPr lang="en-US" dirty="0"/>
          </a:p>
        </p:txBody>
      </p:sp>
    </p:spTree>
    <p:extLst>
      <p:ext uri="{BB962C8B-B14F-4D97-AF65-F5344CB8AC3E}">
        <p14:creationId xmlns:p14="http://schemas.microsoft.com/office/powerpoint/2010/main" val="3298338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GROUNDED FAITH</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INVITATION TO DISCUSSION</a:t>
            </a:r>
          </a:p>
          <a:p>
            <a:r>
              <a:rPr lang="en-US" dirty="0" smtClean="0"/>
              <a:t>4. Just as the General Conference of 2000 because of Bishop Robert Thomas, Jr. </a:t>
            </a:r>
            <a:r>
              <a:rPr lang="en-US" dirty="0" err="1" smtClean="0"/>
              <a:t>sacralized</a:t>
            </a:r>
            <a:r>
              <a:rPr lang="en-US" dirty="0" smtClean="0"/>
              <a:t> Sister Rosa Parks in the collect for the consecration of deaconesses, other sainted women should be added to the roster: Sister Flora Allen, known for her “piety, charity and other </a:t>
            </a:r>
            <a:r>
              <a:rPr lang="en-US" dirty="0" err="1" smtClean="0"/>
              <a:t>christian</a:t>
            </a:r>
            <a:r>
              <a:rPr lang="en-US" dirty="0" smtClean="0"/>
              <a:t> virtues” (see obituary) and Sister Sarah Allen, whose home was a station on the Underground Railroad where “the poor, flying slave, trembling and panting in his flight” found refuge.</a:t>
            </a:r>
          </a:p>
          <a:p>
            <a:endParaRPr lang="en-US" dirty="0"/>
          </a:p>
        </p:txBody>
      </p:sp>
    </p:spTree>
    <p:extLst>
      <p:ext uri="{BB962C8B-B14F-4D97-AF65-F5344CB8AC3E}">
        <p14:creationId xmlns:p14="http://schemas.microsoft.com/office/powerpoint/2010/main" val="154212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 BELIEF:</a:t>
            </a:r>
            <a:br>
              <a:rPr lang="en-US" dirty="0" smtClean="0"/>
            </a:br>
            <a:r>
              <a:rPr lang="en-US" dirty="0" smtClean="0"/>
              <a:t>25 ARTICLES OF RELIGION (CONT.)</a:t>
            </a:r>
            <a:endParaRPr lang="en-US" dirty="0"/>
          </a:p>
        </p:txBody>
      </p:sp>
      <p:sp>
        <p:nvSpPr>
          <p:cNvPr id="3" name="Content Placeholder 2"/>
          <p:cNvSpPr>
            <a:spLocks noGrp="1"/>
          </p:cNvSpPr>
          <p:nvPr>
            <p:ph sz="quarter" idx="1"/>
          </p:nvPr>
        </p:nvSpPr>
        <p:spPr/>
        <p:txBody>
          <a:bodyPr>
            <a:normAutofit/>
          </a:bodyPr>
          <a:lstStyle/>
          <a:p>
            <a:r>
              <a:rPr lang="en-US" dirty="0" smtClean="0"/>
              <a:t>10.GOOD WORKS</a:t>
            </a:r>
          </a:p>
          <a:p>
            <a:r>
              <a:rPr lang="en-US" dirty="0" smtClean="0"/>
              <a:t>11. WORKS OF SUPEREROGATION</a:t>
            </a:r>
          </a:p>
          <a:p>
            <a:r>
              <a:rPr lang="en-US" dirty="0" smtClean="0"/>
              <a:t>12. SIN AFTER JUSTIFICATION</a:t>
            </a:r>
          </a:p>
          <a:p>
            <a:r>
              <a:rPr lang="en-US" dirty="0" smtClean="0"/>
              <a:t>13. THE CHURCH</a:t>
            </a:r>
          </a:p>
          <a:p>
            <a:r>
              <a:rPr lang="en-US" dirty="0" smtClean="0"/>
              <a:t>14. THE FICTION OF PURGATORY</a:t>
            </a:r>
          </a:p>
          <a:p>
            <a:r>
              <a:rPr lang="en-US" dirty="0" smtClean="0"/>
              <a:t>15. WORSHIP IN AN UNDERSTANDABLE</a:t>
            </a:r>
          </a:p>
          <a:p>
            <a:r>
              <a:rPr lang="en-US" dirty="0"/>
              <a:t> </a:t>
            </a:r>
            <a:r>
              <a:rPr lang="en-US" dirty="0" smtClean="0"/>
              <a:t>      LANGUAGE</a:t>
            </a:r>
          </a:p>
          <a:p>
            <a:r>
              <a:rPr lang="en-US" dirty="0" smtClean="0"/>
              <a:t>16. THE SACRAMENTS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494855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GROUNDED FAITH: SISTER FLORA ALLEN</a:t>
            </a:r>
            <a:endParaRPr lang="en-US" dirty="0"/>
          </a:p>
        </p:txBody>
      </p:sp>
      <p:pic>
        <p:nvPicPr>
          <p:cNvPr id="4" name="Content Placeholder 3" descr="Flora Allen.jp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591" t="6524" r="2591" b="54386"/>
          <a:stretch/>
        </p:blipFill>
        <p:spPr/>
      </p:pic>
    </p:spTree>
    <p:extLst>
      <p:ext uri="{BB962C8B-B14F-4D97-AF65-F5344CB8AC3E}">
        <p14:creationId xmlns:p14="http://schemas.microsoft.com/office/powerpoint/2010/main" val="101341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GROUNDED FAITH: FLORA ALLEN OBITUARY EXCERPT</a:t>
            </a:r>
            <a:endParaRPr lang="en-US" dirty="0"/>
          </a:p>
        </p:txBody>
      </p:sp>
      <p:pic>
        <p:nvPicPr>
          <p:cNvPr id="4" name="Content Placeholder 3" descr="Obituary of Flora Allen.pdf"/>
          <p:cNvPicPr>
            <a:picLocks noGrp="1" noChangeAspect="1"/>
          </p:cNvPicPr>
          <p:nvPr>
            <p:ph sz="quarter" idx="1"/>
          </p:nvPr>
        </p:nvPicPr>
        <p:blipFill>
          <a:blip r:embed="rId2">
            <a:extLst>
              <a:ext uri="{28A0092B-C50C-407E-A947-70E740481C1C}">
                <a14:useLocalDpi xmlns:a14="http://schemas.microsoft.com/office/drawing/2010/main" val="0"/>
              </a:ext>
            </a:extLst>
          </a:blip>
          <a:srcRect t="29176" b="29176"/>
          <a:stretch>
            <a:fillRect/>
          </a:stretch>
        </p:blipFill>
        <p:spPr>
          <a:xfrm>
            <a:off x="496133" y="1464249"/>
            <a:ext cx="8503920" cy="5393751"/>
          </a:xfrm>
        </p:spPr>
      </p:pic>
    </p:spTree>
    <p:extLst>
      <p:ext uri="{BB962C8B-B14F-4D97-AF65-F5344CB8AC3E}">
        <p14:creationId xmlns:p14="http://schemas.microsoft.com/office/powerpoint/2010/main" val="2975848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GROUNDED FAITH: SISTER SARAH ALLEN </a:t>
            </a:r>
            <a:endParaRPr lang="en-US" dirty="0"/>
          </a:p>
        </p:txBody>
      </p:sp>
      <p:pic>
        <p:nvPicPr>
          <p:cNvPr id="4" name="Content Placeholder 3" descr="6029fb_adef990caf819b68d3fca64f4a33f8a6.gif_256.gif"/>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58" t="13409" r="358" b="41467"/>
          <a:stretch/>
        </p:blipFill>
        <p:spPr>
          <a:xfrm>
            <a:off x="301752" y="1358595"/>
            <a:ext cx="8503920" cy="4572000"/>
          </a:xfrm>
        </p:spPr>
      </p:pic>
    </p:spTree>
    <p:extLst>
      <p:ext uri="{BB962C8B-B14F-4D97-AF65-F5344CB8AC3E}">
        <p14:creationId xmlns:p14="http://schemas.microsoft.com/office/powerpoint/2010/main" val="3012316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GROUNDED FAITH</a:t>
            </a:r>
            <a:endParaRPr lang="en-US" dirty="0"/>
          </a:p>
        </p:txBody>
      </p:sp>
      <p:sp>
        <p:nvSpPr>
          <p:cNvPr id="3" name="Content Placeholder 2"/>
          <p:cNvSpPr>
            <a:spLocks noGrp="1"/>
          </p:cNvSpPr>
          <p:nvPr>
            <p:ph sz="quarter" idx="1"/>
          </p:nvPr>
        </p:nvSpPr>
        <p:spPr/>
        <p:txBody>
          <a:bodyPr/>
          <a:lstStyle/>
          <a:p>
            <a:r>
              <a:rPr lang="en-US" dirty="0" smtClean="0"/>
              <a:t>INVITATION TO DISCUSSION</a:t>
            </a:r>
          </a:p>
          <a:p>
            <a:r>
              <a:rPr lang="en-US" dirty="0" smtClean="0"/>
              <a:t>5. Posthumous ordination of </a:t>
            </a:r>
            <a:r>
              <a:rPr lang="en-US" dirty="0" err="1" smtClean="0"/>
              <a:t>Jarena</a:t>
            </a:r>
            <a:r>
              <a:rPr lang="en-US" dirty="0" smtClean="0"/>
              <a:t> Lee as an itinerant elder</a:t>
            </a:r>
            <a:endParaRPr lang="en-US" dirty="0"/>
          </a:p>
        </p:txBody>
      </p:sp>
      <p:pic>
        <p:nvPicPr>
          <p:cNvPr id="5" name="Picture 4" descr="Jarena_L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900" y="2960084"/>
            <a:ext cx="1968500" cy="3035300"/>
          </a:xfrm>
          <a:prstGeom prst="rect">
            <a:avLst/>
          </a:prstGeom>
        </p:spPr>
      </p:pic>
      <p:pic>
        <p:nvPicPr>
          <p:cNvPr id="7" name="Picture 6" descr="richard-all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624" y="2960084"/>
            <a:ext cx="2311400" cy="2870200"/>
          </a:xfrm>
          <a:prstGeom prst="rect">
            <a:avLst/>
          </a:prstGeom>
        </p:spPr>
      </p:pic>
    </p:spTree>
    <p:extLst>
      <p:ext uri="{BB962C8B-B14F-4D97-AF65-F5344CB8AC3E}">
        <p14:creationId xmlns:p14="http://schemas.microsoft.com/office/powerpoint/2010/main" val="160093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 BELIEF:</a:t>
            </a:r>
            <a:br>
              <a:rPr lang="en-US" dirty="0" smtClean="0"/>
            </a:br>
            <a:r>
              <a:rPr lang="en-US" dirty="0" smtClean="0"/>
              <a:t>25 ARTICLES OF RELIGION (CONT.)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17. BAPTISM</a:t>
            </a:r>
          </a:p>
          <a:p>
            <a:r>
              <a:rPr lang="en-US" dirty="0" smtClean="0"/>
              <a:t>18. THE EUCHARIST</a:t>
            </a:r>
          </a:p>
          <a:p>
            <a:r>
              <a:rPr lang="en-US" dirty="0" smtClean="0"/>
              <a:t>19. COMMUNION IS AVAILABLE TO ALL </a:t>
            </a:r>
          </a:p>
          <a:p>
            <a:r>
              <a:rPr lang="en-US" dirty="0"/>
              <a:t> </a:t>
            </a:r>
            <a:r>
              <a:rPr lang="en-US" dirty="0" smtClean="0"/>
              <a:t>     BELIEVERS </a:t>
            </a:r>
          </a:p>
          <a:p>
            <a:r>
              <a:rPr lang="en-US" dirty="0" smtClean="0"/>
              <a:t>20. FINISHED WORK OF THE CROSS</a:t>
            </a:r>
          </a:p>
          <a:p>
            <a:r>
              <a:rPr lang="en-US" dirty="0" smtClean="0"/>
              <a:t>21. MARRIAGE OF CLERGY</a:t>
            </a:r>
          </a:p>
          <a:p>
            <a:r>
              <a:rPr lang="en-US" dirty="0" smtClean="0"/>
              <a:t>22. RITES AND CEREMONIES OF THE CHURCH</a:t>
            </a:r>
          </a:p>
          <a:p>
            <a:r>
              <a:rPr lang="en-US" dirty="0" smtClean="0"/>
              <a:t>23. LAWS OF THE UNITED STATES</a:t>
            </a:r>
          </a:p>
          <a:p>
            <a:r>
              <a:rPr lang="en-US" dirty="0" smtClean="0"/>
              <a:t>24. CHRISTIANS SHARE THEIR GOODS WITH ALL </a:t>
            </a:r>
          </a:p>
          <a:p>
            <a:r>
              <a:rPr lang="en-US" dirty="0" smtClean="0"/>
              <a:t>25. OATHS</a:t>
            </a:r>
          </a:p>
          <a:p>
            <a:endParaRPr lang="en-US" dirty="0"/>
          </a:p>
        </p:txBody>
      </p:sp>
    </p:spTree>
    <p:extLst>
      <p:ext uri="{BB962C8B-B14F-4D97-AF65-F5344CB8AC3E}">
        <p14:creationId xmlns:p14="http://schemas.microsoft.com/office/powerpoint/2010/main" val="266037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 BELIEF:</a:t>
            </a:r>
            <a:br>
              <a:rPr lang="en-US" dirty="0" smtClean="0"/>
            </a:br>
            <a:r>
              <a:rPr lang="en-US" dirty="0" smtClean="0"/>
              <a:t>THE WESLEYAN FOUNDATION</a:t>
            </a:r>
            <a:endParaRPr lang="en-US" dirty="0"/>
          </a:p>
        </p:txBody>
      </p:sp>
      <p:sp>
        <p:nvSpPr>
          <p:cNvPr id="3" name="Content Placeholder 2"/>
          <p:cNvSpPr>
            <a:spLocks noGrp="1"/>
          </p:cNvSpPr>
          <p:nvPr>
            <p:ph sz="quarter" idx="1"/>
          </p:nvPr>
        </p:nvSpPr>
        <p:spPr/>
        <p:txBody>
          <a:bodyPr/>
          <a:lstStyle/>
          <a:p>
            <a:r>
              <a:rPr lang="en-US" dirty="0" smtClean="0"/>
              <a:t>THE SALVIFIC PROCESS</a:t>
            </a:r>
          </a:p>
          <a:p>
            <a:r>
              <a:rPr lang="en-US" dirty="0"/>
              <a:t> </a:t>
            </a:r>
            <a:r>
              <a:rPr lang="en-US" dirty="0" smtClean="0"/>
              <a:t>1. SALVATION</a:t>
            </a:r>
          </a:p>
          <a:p>
            <a:r>
              <a:rPr lang="en-US" dirty="0" smtClean="0"/>
              <a:t> 2. SANCTIFICATION</a:t>
            </a:r>
          </a:p>
          <a:p>
            <a:r>
              <a:rPr lang="en-US" dirty="0" smtClean="0"/>
              <a:t> 3. PERFECTIONISM </a:t>
            </a:r>
          </a:p>
          <a:p>
            <a:endParaRPr lang="en-US" dirty="0"/>
          </a:p>
          <a:p>
            <a:endParaRPr lang="en-US" dirty="0" smtClean="0"/>
          </a:p>
          <a:p>
            <a:endParaRPr lang="en-US" dirty="0"/>
          </a:p>
          <a:p>
            <a:pPr marL="0" indent="0">
              <a:buNone/>
            </a:pPr>
            <a:r>
              <a:rPr lang="en-US" dirty="0" smtClean="0"/>
              <a:t>                                                                     JOHN WESLEY</a:t>
            </a:r>
            <a:endParaRPr lang="en-US" dirty="0"/>
          </a:p>
        </p:txBody>
      </p:sp>
      <p:pic>
        <p:nvPicPr>
          <p:cNvPr id="4" name="Picture 3"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538" y="1621731"/>
            <a:ext cx="2527300" cy="3213100"/>
          </a:xfrm>
          <a:prstGeom prst="rect">
            <a:avLst/>
          </a:prstGeom>
        </p:spPr>
      </p:pic>
    </p:spTree>
    <p:extLst>
      <p:ext uri="{BB962C8B-B14F-4D97-AF65-F5344CB8AC3E}">
        <p14:creationId xmlns:p14="http://schemas.microsoft.com/office/powerpoint/2010/main" val="360001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ALLEN’S SALVIFIC EXPERIENCE: SCRIPTURE</a:t>
            </a:r>
            <a:endParaRPr lang="en-US" dirty="0"/>
          </a:p>
        </p:txBody>
      </p:sp>
      <p:sp>
        <p:nvSpPr>
          <p:cNvPr id="7" name="Content Placeholder 6"/>
          <p:cNvSpPr>
            <a:spLocks noGrp="1"/>
          </p:cNvSpPr>
          <p:nvPr>
            <p:ph sz="quarter" idx="1"/>
          </p:nvPr>
        </p:nvSpPr>
        <p:spPr/>
        <p:txBody>
          <a:bodyPr/>
          <a:lstStyle/>
          <a:p>
            <a:r>
              <a:rPr lang="en-US" dirty="0" smtClean="0"/>
              <a:t>“AND, BEHOLD, THE ANGEL</a:t>
            </a:r>
          </a:p>
          <a:p>
            <a:r>
              <a:rPr lang="en-US" dirty="0" smtClean="0"/>
              <a:t>OF THE LORD CAME UPON</a:t>
            </a:r>
          </a:p>
          <a:p>
            <a:r>
              <a:rPr lang="en-US" dirty="0" smtClean="0"/>
              <a:t>HIM. AND A LIGHT SHINED </a:t>
            </a:r>
          </a:p>
          <a:p>
            <a:r>
              <a:rPr lang="en-US" dirty="0" smtClean="0"/>
              <a:t>IN THE PRISON: AND SMOTE</a:t>
            </a:r>
          </a:p>
          <a:p>
            <a:r>
              <a:rPr lang="en-US" dirty="0" smtClean="0"/>
              <a:t>PETER ON THE SIDE, AND</a:t>
            </a:r>
          </a:p>
          <a:p>
            <a:r>
              <a:rPr lang="en-US" dirty="0" smtClean="0"/>
              <a:t>RAISED HIM UP, SAYING, </a:t>
            </a:r>
          </a:p>
          <a:p>
            <a:r>
              <a:rPr lang="en-US" dirty="0" smtClean="0"/>
              <a:t>ARISE UP QUICKLY, AND HIS</a:t>
            </a:r>
          </a:p>
          <a:p>
            <a:r>
              <a:rPr lang="en-US" dirty="0" smtClean="0"/>
              <a:t>CHAINS FELL OFF FROM HIS</a:t>
            </a:r>
          </a:p>
          <a:p>
            <a:r>
              <a:rPr lang="en-US" dirty="0" smtClean="0"/>
              <a:t>HANDS.” ACTS 12:7 (KJV)</a:t>
            </a:r>
            <a:endParaRPr lang="en-US" dirty="0"/>
          </a:p>
        </p:txBody>
      </p:sp>
      <p:pic>
        <p:nvPicPr>
          <p:cNvPr id="9" name="Picture 8" descr="3alle1784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152" y="1527048"/>
            <a:ext cx="3048000" cy="3479800"/>
          </a:xfrm>
          <a:prstGeom prst="rect">
            <a:avLst/>
          </a:prstGeom>
        </p:spPr>
      </p:pic>
    </p:spTree>
    <p:extLst>
      <p:ext uri="{BB962C8B-B14F-4D97-AF65-F5344CB8AC3E}">
        <p14:creationId xmlns:p14="http://schemas.microsoft.com/office/powerpoint/2010/main" val="37898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ALLEN’S SALVIFIC EXPERIENCE: HYMNODY</a:t>
            </a:r>
            <a:br>
              <a:rPr lang="en-US" dirty="0" smtClean="0"/>
            </a:br>
            <a:r>
              <a:rPr lang="en-US" dirty="0" smtClean="0"/>
              <a:t>AND CAN IT BE (1738)</a:t>
            </a:r>
            <a:endParaRPr lang="en-US" dirty="0"/>
          </a:p>
        </p:txBody>
      </p:sp>
      <p:sp>
        <p:nvSpPr>
          <p:cNvPr id="3" name="Content Placeholder 2"/>
          <p:cNvSpPr>
            <a:spLocks noGrp="1"/>
          </p:cNvSpPr>
          <p:nvPr>
            <p:ph sz="quarter" idx="1"/>
          </p:nvPr>
        </p:nvSpPr>
        <p:spPr/>
        <p:txBody>
          <a:bodyPr>
            <a:normAutofit/>
          </a:bodyPr>
          <a:lstStyle/>
          <a:p>
            <a:r>
              <a:rPr lang="en-US" dirty="0" smtClean="0"/>
              <a:t>LONG MY IMPRISONED SPIRIT</a:t>
            </a:r>
          </a:p>
          <a:p>
            <a:r>
              <a:rPr lang="en-US" dirty="0" smtClean="0"/>
              <a:t>LAY, FAST BOUND IN SIN AND </a:t>
            </a:r>
          </a:p>
          <a:p>
            <a:r>
              <a:rPr lang="en-US" dirty="0" smtClean="0"/>
              <a:t>NATURE’S NIGHT; THINE EYE</a:t>
            </a:r>
          </a:p>
          <a:p>
            <a:r>
              <a:rPr lang="en-US" dirty="0" smtClean="0"/>
              <a:t>DIFFUSED A QUICKENING RAY-</a:t>
            </a:r>
          </a:p>
          <a:p>
            <a:r>
              <a:rPr lang="en-US" dirty="0" smtClean="0"/>
              <a:t>I</a:t>
            </a:r>
            <a:r>
              <a:rPr lang="en-US" dirty="0"/>
              <a:t> </a:t>
            </a:r>
            <a:r>
              <a:rPr lang="en-US" dirty="0" smtClean="0"/>
              <a:t>WOKE, THE DUNGEON FLAMED WITH</a:t>
            </a:r>
          </a:p>
          <a:p>
            <a:r>
              <a:rPr lang="en-US" dirty="0" smtClean="0"/>
              <a:t>LIGHT; MY CHAINS FELL OFF, MY HEART WAS</a:t>
            </a:r>
          </a:p>
          <a:p>
            <a:r>
              <a:rPr lang="en-US" dirty="0" smtClean="0"/>
              <a:t>FREE, I ROSE WENT FORTH, AND FOLLOWED THEE.” </a:t>
            </a:r>
          </a:p>
          <a:p>
            <a:pPr marL="0" indent="0">
              <a:buNone/>
            </a:pPr>
            <a:r>
              <a:rPr lang="en-US" dirty="0"/>
              <a:t> </a:t>
            </a:r>
            <a:r>
              <a:rPr lang="en-US" dirty="0" smtClean="0"/>
              <a:t>                                CHARLES WESLEY</a:t>
            </a:r>
            <a:endParaRPr lang="en-US" dirty="0"/>
          </a:p>
        </p:txBody>
      </p:sp>
      <p:pic>
        <p:nvPicPr>
          <p:cNvPr id="4" name="Picture 3" descr="170px-Charles_wesl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672" y="1527048"/>
            <a:ext cx="1554480" cy="2221992"/>
          </a:xfrm>
          <a:prstGeom prst="rect">
            <a:avLst/>
          </a:prstGeom>
        </p:spPr>
      </p:pic>
    </p:spTree>
    <p:extLst>
      <p:ext uri="{BB962C8B-B14F-4D97-AF65-F5344CB8AC3E}">
        <p14:creationId xmlns:p14="http://schemas.microsoft.com/office/powerpoint/2010/main" val="136146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ALLEN’S SALVIFIC EXPERIENCE-TESTIMONY</a:t>
            </a:r>
            <a:endParaRPr lang="en-US" dirty="0"/>
          </a:p>
        </p:txBody>
      </p:sp>
      <p:sp>
        <p:nvSpPr>
          <p:cNvPr id="5" name="Content Placeholder 4"/>
          <p:cNvSpPr>
            <a:spLocks noGrp="1"/>
          </p:cNvSpPr>
          <p:nvPr>
            <p:ph sz="quarter" idx="1"/>
          </p:nvPr>
        </p:nvSpPr>
        <p:spPr/>
        <p:txBody>
          <a:bodyPr/>
          <a:lstStyle/>
          <a:p>
            <a:r>
              <a:rPr lang="en-US" dirty="0" smtClean="0"/>
              <a:t>“MY CHAINS FELL OFF,</a:t>
            </a:r>
          </a:p>
          <a:p>
            <a:r>
              <a:rPr lang="en-US" dirty="0" smtClean="0"/>
              <a:t> MY HEART WAS FREE”</a:t>
            </a:r>
          </a:p>
          <a:p>
            <a:pPr marL="0" indent="0">
              <a:buNone/>
            </a:pPr>
            <a:r>
              <a:rPr lang="en-US" dirty="0" smtClean="0"/>
              <a:t>     English soldier (1743)</a:t>
            </a:r>
            <a:endParaRPr lang="en-US" dirty="0"/>
          </a:p>
          <a:p>
            <a:pPr marL="0" indent="0">
              <a:buNone/>
            </a:pPr>
            <a:r>
              <a:rPr lang="en-US" dirty="0" smtClean="0"/>
              <a:t>   “MY DUNGEON SHOOK…</a:t>
            </a:r>
          </a:p>
          <a:p>
            <a:pPr marL="0" indent="0">
              <a:buNone/>
            </a:pPr>
            <a:r>
              <a:rPr lang="en-US" dirty="0"/>
              <a:t> </a:t>
            </a:r>
            <a:r>
              <a:rPr lang="en-US" dirty="0" smtClean="0"/>
              <a:t>   AND MY CHAINS FLEW OFF”</a:t>
            </a:r>
          </a:p>
          <a:p>
            <a:pPr marL="0" indent="0">
              <a:buNone/>
            </a:pPr>
            <a:r>
              <a:rPr lang="en-US" dirty="0"/>
              <a:t> </a:t>
            </a:r>
            <a:r>
              <a:rPr lang="en-US" dirty="0" smtClean="0"/>
              <a:t>     Richard Allen (1777)</a:t>
            </a:r>
          </a:p>
          <a:p>
            <a:pPr marL="0" indent="0">
              <a:buNone/>
            </a:pPr>
            <a:endParaRPr lang="en-US" dirty="0" smtClean="0"/>
          </a:p>
        </p:txBody>
      </p:sp>
      <p:pic>
        <p:nvPicPr>
          <p:cNvPr id="3" name="Picture 2" descr="bishop-richard-all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745" y="1527048"/>
            <a:ext cx="3035300" cy="3492500"/>
          </a:xfrm>
          <a:prstGeom prst="rect">
            <a:avLst/>
          </a:prstGeom>
        </p:spPr>
      </p:pic>
    </p:spTree>
    <p:extLst>
      <p:ext uri="{BB962C8B-B14F-4D97-AF65-F5344CB8AC3E}">
        <p14:creationId xmlns:p14="http://schemas.microsoft.com/office/powerpoint/2010/main" val="263556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JARENA LEE’S SALVIFIC EXPERIENCE</a:t>
            </a:r>
            <a:endParaRPr lang="en-US" dirty="0"/>
          </a:p>
        </p:txBody>
      </p:sp>
      <p:sp>
        <p:nvSpPr>
          <p:cNvPr id="3" name="Content Placeholder 2"/>
          <p:cNvSpPr>
            <a:spLocks noGrp="1"/>
          </p:cNvSpPr>
          <p:nvPr>
            <p:ph sz="quarter" idx="1"/>
          </p:nvPr>
        </p:nvSpPr>
        <p:spPr/>
        <p:txBody>
          <a:bodyPr>
            <a:normAutofit/>
          </a:bodyPr>
          <a:lstStyle/>
          <a:p>
            <a:r>
              <a:rPr lang="en-US" dirty="0" smtClean="0"/>
              <a:t>“…the progress of the soul from a state of darkness, or of nature, was three-fold…as follows: First, conviction for sin. Second, justification from sin. Third, the entire sanctification of the soul of God. I thought this description was</a:t>
            </a:r>
          </a:p>
          <a:p>
            <a:pPr marL="0" indent="0">
              <a:buNone/>
            </a:pPr>
            <a:r>
              <a:rPr lang="en-US" dirty="0" smtClean="0"/>
              <a:t>   beautiful and (I) immediately</a:t>
            </a:r>
          </a:p>
          <a:p>
            <a:pPr marL="0" indent="0">
              <a:buNone/>
            </a:pPr>
            <a:r>
              <a:rPr lang="en-US" dirty="0"/>
              <a:t> </a:t>
            </a:r>
            <a:r>
              <a:rPr lang="en-US" dirty="0" smtClean="0"/>
              <a:t>  believed in it”</a:t>
            </a:r>
          </a:p>
          <a:p>
            <a:pPr marL="0" indent="0">
              <a:buNone/>
            </a:pPr>
            <a:r>
              <a:rPr lang="en-US" dirty="0" smtClean="0"/>
              <a:t>    </a:t>
            </a:r>
            <a:endParaRPr lang="en-US" dirty="0"/>
          </a:p>
        </p:txBody>
      </p:sp>
      <p:pic>
        <p:nvPicPr>
          <p:cNvPr id="5" name="Picture 4" descr="Jarena_L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104" y="3174880"/>
            <a:ext cx="1968500" cy="3035300"/>
          </a:xfrm>
          <a:prstGeom prst="rect">
            <a:avLst/>
          </a:prstGeom>
        </p:spPr>
      </p:pic>
    </p:spTree>
    <p:extLst>
      <p:ext uri="{BB962C8B-B14F-4D97-AF65-F5344CB8AC3E}">
        <p14:creationId xmlns:p14="http://schemas.microsoft.com/office/powerpoint/2010/main" val="1953336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206</TotalTime>
  <Words>1735</Words>
  <Application>Microsoft Macintosh PowerPoint</Application>
  <PresentationFormat>On-screen Show (4:3)</PresentationFormat>
  <Paragraphs>228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Civic</vt:lpstr>
      <vt:lpstr>SPIRITUAL FOUNDATIONS OF AFRICAN METHODISM</vt:lpstr>
      <vt:lpstr>AME BELIEF: 25 ARTICLES OF RELIGION</vt:lpstr>
      <vt:lpstr>AME BELIEF: 25 ARTICLES OF RELIGION (CONT.)</vt:lpstr>
      <vt:lpstr>AME BELIEF: 25 ARTICLES OF RELIGION (CONT.)</vt:lpstr>
      <vt:lpstr>AME BELIEF: THE WESLEYAN FOUNDATION</vt:lpstr>
      <vt:lpstr>ALLEN’S SALVIFIC EXPERIENCE: SCRIPTURE</vt:lpstr>
      <vt:lpstr>ALLEN’S SALVIFIC EXPERIENCE: HYMNODY AND CAN IT BE (1738)</vt:lpstr>
      <vt:lpstr>ALLEN’S SALVIFIC EXPERIENCE-TESTIMONY</vt:lpstr>
      <vt:lpstr>JARENA LEE’S SALVIFIC EXPERIENCE</vt:lpstr>
      <vt:lpstr>JARENA LEE’S SALVIFIC EXPERIENCE (CONTINUED)</vt:lpstr>
      <vt:lpstr>AME BELIEF: OUR THEOLOGY </vt:lpstr>
      <vt:lpstr>AME BELIEF: OUR HISTORY</vt:lpstr>
      <vt:lpstr>AME BELIEF: “ETHIOPIAN MILLENNIALISM”</vt:lpstr>
      <vt:lpstr>THE GREAT COMMISSION</vt:lpstr>
      <vt:lpstr>THE GREAT COMMISSION:RICHARD ALLEN</vt:lpstr>
      <vt:lpstr>THE GREAT COMMISSION: JARENA LEE</vt:lpstr>
      <vt:lpstr>THE GREAT COMMISSION: THEOPHILUS G. STEWARD</vt:lpstr>
      <vt:lpstr>THE GREAT COMMISSION: THEOPHILUS G. STEWARD (CONT.)</vt:lpstr>
      <vt:lpstr>THE GREAT COMMISSION:  THEOPHILUS G. STEWARD (CONT.)</vt:lpstr>
      <vt:lpstr>THE GREAT COMMISSION:  CHARLOTTE MANYE</vt:lpstr>
      <vt:lpstr>THE GREAT COMMISSION: AFRICAN METHODISM IN SOUTH AFRICA</vt:lpstr>
      <vt:lpstr>CLEARER UNDERSTANDING  OF RELATION TO JESUS</vt:lpstr>
      <vt:lpstr>CLEARER UNDERSTANDING OF  RELATION TO JESUS</vt:lpstr>
      <vt:lpstr>CLEARER UNDERSTANDING OF  RELATION TO JESUS</vt:lpstr>
      <vt:lpstr>GROUNDED FAITH</vt:lpstr>
      <vt:lpstr>GROUNDED FAITH</vt:lpstr>
      <vt:lpstr>GROUNDED FAITH</vt:lpstr>
      <vt:lpstr>GROUNDED FAITH</vt:lpstr>
      <vt:lpstr>GROUNDED FAITH</vt:lpstr>
      <vt:lpstr>GROUNDED FAITH: SISTER FLORA ALLEN</vt:lpstr>
      <vt:lpstr>GROUNDED FAITH: FLORA ALLEN OBITUARY EXCERPT</vt:lpstr>
      <vt:lpstr>GROUNDED FAITH: SISTER SARAH ALLEN </vt:lpstr>
      <vt:lpstr>GROUNDED FAITH</vt:lpstr>
    </vt:vector>
  </TitlesOfParts>
  <Company>Vanderbilt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FOUNDATIONS OF AFRICAN METHODISM</dc:title>
  <dc:creator>Dennis Dickerson</dc:creator>
  <cp:lastModifiedBy>Dennis Dickerson</cp:lastModifiedBy>
  <cp:revision>35</cp:revision>
  <dcterms:created xsi:type="dcterms:W3CDTF">2015-11-16T20:42:56Z</dcterms:created>
  <dcterms:modified xsi:type="dcterms:W3CDTF">2015-12-02T18:31:25Z</dcterms:modified>
</cp:coreProperties>
</file>